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7562850" cx="10696575"/>
  <p:notesSz cx="7562850" cy="10696575"/>
  <p:embeddedFontLst>
    <p:embeddedFont>
      <p:font typeface="Noto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7" roundtripDataSignature="AMtx7mjixw2WiLteT5co/6FzYQZQGOwBW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가 상은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NotoSans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NotoSans-italic.fntdata"/><Relationship Id="rId12" Type="http://schemas.openxmlformats.org/officeDocument/2006/relationships/slide" Target="slides/slide6.xml"/><Relationship Id="rId34" Type="http://schemas.openxmlformats.org/officeDocument/2006/relationships/font" Target="fonts/NotoSans-bold.fntdata"/><Relationship Id="rId15" Type="http://schemas.openxmlformats.org/officeDocument/2006/relationships/slide" Target="slides/slide9.xml"/><Relationship Id="rId37" Type="http://customschemas.google.com/relationships/presentationmetadata" Target="metadata"/><Relationship Id="rId14" Type="http://schemas.openxmlformats.org/officeDocument/2006/relationships/slide" Target="slides/slide8.xml"/><Relationship Id="rId36" Type="http://schemas.openxmlformats.org/officeDocument/2006/relationships/font" Target="fonts/NotoSans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11-29T03:49:29.140">
    <p:pos x="6077" y="965"/>
    <p:text/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klIDO1Q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283075" y="0"/>
            <a:ext cx="3278188" cy="536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228725" y="1336675"/>
            <a:ext cx="5105400" cy="36099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160000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283075" y="10160000"/>
            <a:ext cx="3278188" cy="5365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228725" y="1336675"/>
            <a:ext cx="5105400" cy="36099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0:notes"/>
          <p:cNvSpPr txBox="1"/>
          <p:nvPr>
            <p:ph idx="1" type="body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0:notes"/>
          <p:cNvSpPr/>
          <p:nvPr>
            <p:ph idx="2" type="sldImg"/>
          </p:nvPr>
        </p:nvSpPr>
        <p:spPr>
          <a:xfrm>
            <a:off x="1228725" y="1336675"/>
            <a:ext cx="5105400" cy="36099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1:notes"/>
          <p:cNvSpPr txBox="1"/>
          <p:nvPr>
            <p:ph idx="1" type="body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1:notes"/>
          <p:cNvSpPr/>
          <p:nvPr>
            <p:ph idx="2" type="sldImg"/>
          </p:nvPr>
        </p:nvSpPr>
        <p:spPr>
          <a:xfrm>
            <a:off x="1228725" y="1336675"/>
            <a:ext cx="5105400" cy="36099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2:notes"/>
          <p:cNvSpPr txBox="1"/>
          <p:nvPr>
            <p:ph idx="1" type="body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2:notes"/>
          <p:cNvSpPr/>
          <p:nvPr>
            <p:ph idx="2" type="sldImg"/>
          </p:nvPr>
        </p:nvSpPr>
        <p:spPr>
          <a:xfrm>
            <a:off x="1228725" y="1336675"/>
            <a:ext cx="5105400" cy="36099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3:notes"/>
          <p:cNvSpPr txBox="1"/>
          <p:nvPr>
            <p:ph idx="1" type="body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3:notes"/>
          <p:cNvSpPr/>
          <p:nvPr>
            <p:ph idx="2" type="sldImg"/>
          </p:nvPr>
        </p:nvSpPr>
        <p:spPr>
          <a:xfrm>
            <a:off x="1228725" y="1336675"/>
            <a:ext cx="5105400" cy="36099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4:notes"/>
          <p:cNvSpPr txBox="1"/>
          <p:nvPr>
            <p:ph idx="1" type="body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4:notes"/>
          <p:cNvSpPr/>
          <p:nvPr>
            <p:ph idx="2" type="sldImg"/>
          </p:nvPr>
        </p:nvSpPr>
        <p:spPr>
          <a:xfrm>
            <a:off x="1228725" y="1336675"/>
            <a:ext cx="5105400" cy="36099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5:notes"/>
          <p:cNvSpPr txBox="1"/>
          <p:nvPr>
            <p:ph idx="1" type="body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5:notes"/>
          <p:cNvSpPr/>
          <p:nvPr>
            <p:ph idx="2" type="sldImg"/>
          </p:nvPr>
        </p:nvSpPr>
        <p:spPr>
          <a:xfrm>
            <a:off x="1228725" y="1336675"/>
            <a:ext cx="5105400" cy="36099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6:notes"/>
          <p:cNvSpPr txBox="1"/>
          <p:nvPr>
            <p:ph idx="1" type="body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6:notes"/>
          <p:cNvSpPr/>
          <p:nvPr>
            <p:ph idx="2" type="sldImg"/>
          </p:nvPr>
        </p:nvSpPr>
        <p:spPr>
          <a:xfrm>
            <a:off x="1228725" y="1336675"/>
            <a:ext cx="5105400" cy="36099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7:notes"/>
          <p:cNvSpPr txBox="1"/>
          <p:nvPr>
            <p:ph idx="1" type="body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7:notes"/>
          <p:cNvSpPr/>
          <p:nvPr>
            <p:ph idx="2" type="sldImg"/>
          </p:nvPr>
        </p:nvSpPr>
        <p:spPr>
          <a:xfrm>
            <a:off x="1228725" y="1336675"/>
            <a:ext cx="5105400" cy="36099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8:notes"/>
          <p:cNvSpPr txBox="1"/>
          <p:nvPr>
            <p:ph idx="1" type="body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8:notes"/>
          <p:cNvSpPr/>
          <p:nvPr>
            <p:ph idx="2" type="sldImg"/>
          </p:nvPr>
        </p:nvSpPr>
        <p:spPr>
          <a:xfrm>
            <a:off x="1228725" y="1336675"/>
            <a:ext cx="5105400" cy="36099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9:notes"/>
          <p:cNvSpPr txBox="1"/>
          <p:nvPr>
            <p:ph idx="1" type="body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9:notes"/>
          <p:cNvSpPr/>
          <p:nvPr>
            <p:ph idx="2" type="sldImg"/>
          </p:nvPr>
        </p:nvSpPr>
        <p:spPr>
          <a:xfrm>
            <a:off x="1228725" y="1336675"/>
            <a:ext cx="5105400" cy="36099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:notes"/>
          <p:cNvSpPr/>
          <p:nvPr>
            <p:ph idx="2" type="sldImg"/>
          </p:nvPr>
        </p:nvSpPr>
        <p:spPr>
          <a:xfrm>
            <a:off x="1228725" y="1336675"/>
            <a:ext cx="5105400" cy="36099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0:notes"/>
          <p:cNvSpPr txBox="1"/>
          <p:nvPr>
            <p:ph idx="1" type="body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0:notes"/>
          <p:cNvSpPr/>
          <p:nvPr>
            <p:ph idx="2" type="sldImg"/>
          </p:nvPr>
        </p:nvSpPr>
        <p:spPr>
          <a:xfrm>
            <a:off x="1228725" y="1336675"/>
            <a:ext cx="5105400" cy="36099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1:notes"/>
          <p:cNvSpPr txBox="1"/>
          <p:nvPr>
            <p:ph idx="1" type="body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1:notes"/>
          <p:cNvSpPr/>
          <p:nvPr>
            <p:ph idx="2" type="sldImg"/>
          </p:nvPr>
        </p:nvSpPr>
        <p:spPr>
          <a:xfrm>
            <a:off x="1228725" y="1336675"/>
            <a:ext cx="5105400" cy="36099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2:notes"/>
          <p:cNvSpPr txBox="1"/>
          <p:nvPr>
            <p:ph idx="1" type="body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2:notes"/>
          <p:cNvSpPr/>
          <p:nvPr>
            <p:ph idx="2" type="sldImg"/>
          </p:nvPr>
        </p:nvSpPr>
        <p:spPr>
          <a:xfrm>
            <a:off x="1228725" y="1336675"/>
            <a:ext cx="5105400" cy="36099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3:notes"/>
          <p:cNvSpPr txBox="1"/>
          <p:nvPr>
            <p:ph idx="1" type="body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3:notes"/>
          <p:cNvSpPr/>
          <p:nvPr>
            <p:ph idx="2" type="sldImg"/>
          </p:nvPr>
        </p:nvSpPr>
        <p:spPr>
          <a:xfrm>
            <a:off x="1228725" y="1336675"/>
            <a:ext cx="5105400" cy="36099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4:notes"/>
          <p:cNvSpPr txBox="1"/>
          <p:nvPr>
            <p:ph idx="1" type="body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4:notes"/>
          <p:cNvSpPr/>
          <p:nvPr>
            <p:ph idx="2" type="sldImg"/>
          </p:nvPr>
        </p:nvSpPr>
        <p:spPr>
          <a:xfrm>
            <a:off x="1228725" y="1336675"/>
            <a:ext cx="5105400" cy="36099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5:notes"/>
          <p:cNvSpPr txBox="1"/>
          <p:nvPr>
            <p:ph idx="1" type="body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5:notes"/>
          <p:cNvSpPr/>
          <p:nvPr>
            <p:ph idx="2" type="sldImg"/>
          </p:nvPr>
        </p:nvSpPr>
        <p:spPr>
          <a:xfrm>
            <a:off x="1228725" y="1336675"/>
            <a:ext cx="5105400" cy="36099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6:notes"/>
          <p:cNvSpPr txBox="1"/>
          <p:nvPr>
            <p:ph idx="1" type="body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26:notes"/>
          <p:cNvSpPr/>
          <p:nvPr>
            <p:ph idx="2" type="sldImg"/>
          </p:nvPr>
        </p:nvSpPr>
        <p:spPr>
          <a:xfrm>
            <a:off x="1228725" y="1336675"/>
            <a:ext cx="5105400" cy="36099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:notes"/>
          <p:cNvSpPr/>
          <p:nvPr>
            <p:ph idx="2" type="sldImg"/>
          </p:nvPr>
        </p:nvSpPr>
        <p:spPr>
          <a:xfrm>
            <a:off x="1228725" y="1336675"/>
            <a:ext cx="5105400" cy="36099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:notes"/>
          <p:cNvSpPr txBox="1"/>
          <p:nvPr>
            <p:ph idx="1" type="body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4:notes"/>
          <p:cNvSpPr/>
          <p:nvPr>
            <p:ph idx="2" type="sldImg"/>
          </p:nvPr>
        </p:nvSpPr>
        <p:spPr>
          <a:xfrm>
            <a:off x="1228725" y="1336675"/>
            <a:ext cx="5105400" cy="36099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:notes"/>
          <p:cNvSpPr txBox="1"/>
          <p:nvPr>
            <p:ph idx="1" type="body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5:notes"/>
          <p:cNvSpPr/>
          <p:nvPr>
            <p:ph idx="2" type="sldImg"/>
          </p:nvPr>
        </p:nvSpPr>
        <p:spPr>
          <a:xfrm>
            <a:off x="1228725" y="1336675"/>
            <a:ext cx="5105400" cy="36099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/>
          <p:nvPr>
            <p:ph idx="1" type="body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6:notes"/>
          <p:cNvSpPr/>
          <p:nvPr>
            <p:ph idx="2" type="sldImg"/>
          </p:nvPr>
        </p:nvSpPr>
        <p:spPr>
          <a:xfrm>
            <a:off x="1228725" y="1336675"/>
            <a:ext cx="5105400" cy="36099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:notes"/>
          <p:cNvSpPr txBox="1"/>
          <p:nvPr>
            <p:ph idx="1" type="body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7:notes"/>
          <p:cNvSpPr/>
          <p:nvPr>
            <p:ph idx="2" type="sldImg"/>
          </p:nvPr>
        </p:nvSpPr>
        <p:spPr>
          <a:xfrm>
            <a:off x="1228725" y="1336675"/>
            <a:ext cx="5105400" cy="36099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:notes"/>
          <p:cNvSpPr txBox="1"/>
          <p:nvPr>
            <p:ph idx="1" type="body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8:notes"/>
          <p:cNvSpPr/>
          <p:nvPr>
            <p:ph idx="2" type="sldImg"/>
          </p:nvPr>
        </p:nvSpPr>
        <p:spPr>
          <a:xfrm>
            <a:off x="1228725" y="1336675"/>
            <a:ext cx="5105400" cy="36099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9:notes"/>
          <p:cNvSpPr txBox="1"/>
          <p:nvPr>
            <p:ph idx="1" type="body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9:notes"/>
          <p:cNvSpPr/>
          <p:nvPr>
            <p:ph idx="2" type="sldImg"/>
          </p:nvPr>
        </p:nvSpPr>
        <p:spPr>
          <a:xfrm>
            <a:off x="1228725" y="1336675"/>
            <a:ext cx="5105400" cy="36099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7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5" name="Google Shape;75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8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8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81" name="Google Shape;81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4" name="Google Shape;24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6" name="Google Shape;36;p3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7" name="Google Shape;37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4" name="Google Shape;44;p3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6" name="Google Shape;46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5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5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61" name="Google Shape;61;p35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36.jpg"/><Relationship Id="rId6" Type="http://schemas.openxmlformats.org/officeDocument/2006/relationships/image" Target="../media/image3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image" Target="../media/image37.jpg"/><Relationship Id="rId5" Type="http://schemas.openxmlformats.org/officeDocument/2006/relationships/image" Target="../media/image4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Relationship Id="rId4" Type="http://schemas.openxmlformats.org/officeDocument/2006/relationships/image" Target="../media/image46.jpg"/><Relationship Id="rId5" Type="http://schemas.openxmlformats.org/officeDocument/2006/relationships/image" Target="../media/image49.jpg"/><Relationship Id="rId6" Type="http://schemas.openxmlformats.org/officeDocument/2006/relationships/image" Target="../media/image4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43.png"/><Relationship Id="rId6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3.png"/><Relationship Id="rId4" Type="http://schemas.openxmlformats.org/officeDocument/2006/relationships/image" Target="../media/image48.png"/><Relationship Id="rId5" Type="http://schemas.openxmlformats.org/officeDocument/2006/relationships/image" Target="../media/image5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3.png"/><Relationship Id="rId4" Type="http://schemas.openxmlformats.org/officeDocument/2006/relationships/image" Target="../media/image48.png"/><Relationship Id="rId5" Type="http://schemas.openxmlformats.org/officeDocument/2006/relationships/image" Target="../media/image54.png"/><Relationship Id="rId6" Type="http://schemas.openxmlformats.org/officeDocument/2006/relationships/image" Target="../media/image56.png"/><Relationship Id="rId7" Type="http://schemas.openxmlformats.org/officeDocument/2006/relationships/image" Target="../media/image59.png"/><Relationship Id="rId8" Type="http://schemas.openxmlformats.org/officeDocument/2006/relationships/image" Target="../media/image5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3.png"/><Relationship Id="rId4" Type="http://schemas.openxmlformats.org/officeDocument/2006/relationships/image" Target="../media/image48.png"/><Relationship Id="rId5" Type="http://schemas.openxmlformats.org/officeDocument/2006/relationships/image" Target="../media/image57.png"/><Relationship Id="rId6" Type="http://schemas.openxmlformats.org/officeDocument/2006/relationships/image" Target="../media/image6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3.png"/><Relationship Id="rId4" Type="http://schemas.openxmlformats.org/officeDocument/2006/relationships/image" Target="../media/image48.png"/><Relationship Id="rId5" Type="http://schemas.openxmlformats.org/officeDocument/2006/relationships/hyperlink" Target="https://www.data.go.kr/data/15056760/openapi.do" TargetMode="External"/><Relationship Id="rId6" Type="http://schemas.openxmlformats.org/officeDocument/2006/relationships/image" Target="../media/image5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3.png"/><Relationship Id="rId4" Type="http://schemas.openxmlformats.org/officeDocument/2006/relationships/image" Target="../media/image48.png"/><Relationship Id="rId5" Type="http://schemas.openxmlformats.org/officeDocument/2006/relationships/image" Target="../media/image61.png"/><Relationship Id="rId6" Type="http://schemas.openxmlformats.org/officeDocument/2006/relationships/image" Target="../media/image64.png"/><Relationship Id="rId7" Type="http://schemas.openxmlformats.org/officeDocument/2006/relationships/image" Target="../media/image6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3.png"/><Relationship Id="rId4" Type="http://schemas.openxmlformats.org/officeDocument/2006/relationships/image" Target="../media/image48.png"/><Relationship Id="rId5" Type="http://schemas.openxmlformats.org/officeDocument/2006/relationships/image" Target="../media/image6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Relationship Id="rId4" Type="http://schemas.openxmlformats.org/officeDocument/2006/relationships/image" Target="../media/image3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3.png"/><Relationship Id="rId4" Type="http://schemas.openxmlformats.org/officeDocument/2006/relationships/image" Target="../media/image48.png"/><Relationship Id="rId5" Type="http://schemas.openxmlformats.org/officeDocument/2006/relationships/image" Target="../media/image6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43.png"/><Relationship Id="rId6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Relationship Id="rId4" Type="http://schemas.openxmlformats.org/officeDocument/2006/relationships/image" Target="../media/image69.png"/><Relationship Id="rId5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Relationship Id="rId4" Type="http://schemas.openxmlformats.org/officeDocument/2006/relationships/image" Target="../media/image70.png"/><Relationship Id="rId5" Type="http://schemas.openxmlformats.org/officeDocument/2006/relationships/image" Target="../media/image72.png"/><Relationship Id="rId6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67.png"/><Relationship Id="rId6" Type="http://schemas.openxmlformats.org/officeDocument/2006/relationships/image" Target="../media/image7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43.png"/><Relationship Id="rId6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34.png"/><Relationship Id="rId5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34.png"/><Relationship Id="rId5" Type="http://schemas.openxmlformats.org/officeDocument/2006/relationships/image" Target="../media/image44.png"/><Relationship Id="rId6" Type="http://schemas.openxmlformats.org/officeDocument/2006/relationships/image" Target="../media/image3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26.png"/><Relationship Id="rId5" Type="http://schemas.openxmlformats.org/officeDocument/2006/relationships/image" Target="../media/image32.png"/><Relationship Id="rId6" Type="http://schemas.openxmlformats.org/officeDocument/2006/relationships/image" Target="../media/image28.png"/><Relationship Id="rId7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43.png"/><Relationship Id="rId6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326186" y="5430697"/>
            <a:ext cx="1177342" cy="112287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/>
          <p:nvPr/>
        </p:nvSpPr>
        <p:spPr>
          <a:xfrm>
            <a:off x="78948" y="2950139"/>
            <a:ext cx="96922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0" u="none" cap="none" strike="noStrike">
                <a:solidFill>
                  <a:srgbClr val="4C4747"/>
                </a:solidFill>
                <a:latin typeface="Arial"/>
                <a:ea typeface="Arial"/>
                <a:cs typeface="Arial"/>
                <a:sym typeface="Arial"/>
              </a:rPr>
              <a:t>My Little </a:t>
            </a:r>
            <a:endParaRPr/>
          </a:p>
        </p:txBody>
      </p:sp>
      <p:sp>
        <p:nvSpPr>
          <p:cNvPr id="90" name="Google Shape;90;p1"/>
          <p:cNvSpPr txBox="1"/>
          <p:nvPr/>
        </p:nvSpPr>
        <p:spPr>
          <a:xfrm>
            <a:off x="8991" y="3252932"/>
            <a:ext cx="9756655" cy="30362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0" u="none" cap="none" strike="noStrike">
                <a:solidFill>
                  <a:srgbClr val="4C4747"/>
                </a:solidFill>
                <a:latin typeface="Arial"/>
                <a:ea typeface="Arial"/>
                <a:cs typeface="Arial"/>
                <a:sym typeface="Arial"/>
              </a:rPr>
              <a:t>Pharmacy</a:t>
            </a:r>
            <a:endParaRPr/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02242" y="2020229"/>
            <a:ext cx="3710594" cy="112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612748" y="-134767"/>
            <a:ext cx="3266813" cy="323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93450" y="4638800"/>
            <a:ext cx="2819386" cy="2792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99227" y="2392521"/>
            <a:ext cx="2100923" cy="2080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0522" y="3011231"/>
            <a:ext cx="1380216" cy="138021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"/>
          <p:cNvSpPr txBox="1"/>
          <p:nvPr/>
        </p:nvSpPr>
        <p:spPr>
          <a:xfrm>
            <a:off x="5684827" y="1611480"/>
            <a:ext cx="419554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</a:rPr>
              <a:t>swmp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1064946" y="5170329"/>
            <a:ext cx="2367152" cy="17543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rgbClr val="4C4747"/>
                </a:solidFill>
                <a:latin typeface="Arial"/>
                <a:ea typeface="Arial"/>
                <a:cs typeface="Arial"/>
                <a:sym typeface="Arial"/>
              </a:rPr>
              <a:t>20211291 가상은</a:t>
            </a:r>
            <a:endParaRPr sz="1800">
              <a:solidFill>
                <a:srgbClr val="4C47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4C4747"/>
                </a:solidFill>
                <a:latin typeface="Arial"/>
                <a:ea typeface="Arial"/>
                <a:cs typeface="Arial"/>
                <a:sym typeface="Arial"/>
              </a:rPr>
              <a:t>20211344 백지수</a:t>
            </a:r>
            <a:endParaRPr sz="1800">
              <a:solidFill>
                <a:srgbClr val="4C47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4C4747"/>
                </a:solidFill>
                <a:latin typeface="Arial"/>
                <a:ea typeface="Arial"/>
                <a:cs typeface="Arial"/>
                <a:sym typeface="Arial"/>
              </a:rPr>
              <a:t>20211347 서유진</a:t>
            </a:r>
            <a:endParaRPr sz="1800">
              <a:solidFill>
                <a:srgbClr val="4C47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4C4747"/>
                </a:solidFill>
                <a:latin typeface="Arial"/>
                <a:ea typeface="Arial"/>
                <a:cs typeface="Arial"/>
                <a:sym typeface="Arial"/>
              </a:rPr>
              <a:t>20211366 오정민</a:t>
            </a:r>
            <a:endParaRPr sz="1800">
              <a:solidFill>
                <a:srgbClr val="4C47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4C4747"/>
                </a:solidFill>
                <a:latin typeface="Arial"/>
                <a:ea typeface="Arial"/>
                <a:cs typeface="Arial"/>
                <a:sym typeface="Arial"/>
              </a:rPr>
              <a:t>20211376 이경원</a:t>
            </a:r>
            <a:endParaRPr sz="1800">
              <a:solidFill>
                <a:srgbClr val="4C47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-2700000">
            <a:off x="1332109" y="1377422"/>
            <a:ext cx="2491010" cy="2491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700000">
            <a:off x="6594283" y="5863547"/>
            <a:ext cx="2793618" cy="2793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01708" y="74462"/>
            <a:ext cx="2025000" cy="2005357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0"/>
          <p:cNvSpPr txBox="1"/>
          <p:nvPr/>
        </p:nvSpPr>
        <p:spPr>
          <a:xfrm>
            <a:off x="7954579" y="1024643"/>
            <a:ext cx="2090508" cy="292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4C4747"/>
                </a:solidFill>
                <a:latin typeface="Arial"/>
                <a:ea typeface="Arial"/>
                <a:cs typeface="Arial"/>
                <a:sym typeface="Arial"/>
              </a:rPr>
              <a:t>홈  화면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0"/>
          <p:cNvSpPr txBox="1"/>
          <p:nvPr/>
        </p:nvSpPr>
        <p:spPr>
          <a:xfrm>
            <a:off x="9846322" y="978477"/>
            <a:ext cx="510864" cy="3847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4C4747"/>
                </a:solidFill>
                <a:latin typeface="Noto Sans"/>
                <a:ea typeface="Noto Sans"/>
                <a:cs typeface="Noto Sans"/>
                <a:sym typeface="Noto Sans"/>
              </a:rPr>
              <a:t>02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7" name="Google Shape;247;p10"/>
          <p:cNvGrpSpPr/>
          <p:nvPr/>
        </p:nvGrpSpPr>
        <p:grpSpPr>
          <a:xfrm>
            <a:off x="339389" y="496277"/>
            <a:ext cx="8660444" cy="6570295"/>
            <a:chOff x="552618" y="156447"/>
            <a:chExt cx="8660444" cy="6570295"/>
          </a:xfrm>
        </p:grpSpPr>
        <p:pic>
          <p:nvPicPr>
            <p:cNvPr descr="텍스트이(가) 표시된 사진&#10;&#10;자동 생성된 설명" id="248" name="Google Shape;248;p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2618" y="283580"/>
              <a:ext cx="3349166" cy="5112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Google Shape;249;p10"/>
            <p:cNvSpPr txBox="1"/>
            <p:nvPr/>
          </p:nvSpPr>
          <p:spPr>
            <a:xfrm>
              <a:off x="552618" y="5436125"/>
              <a:ext cx="3791559" cy="11929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하단바(홈, 추천, 내 정보)를 누르면 정해진 각 화면으로 전환된다</a:t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0"/>
            <p:cNvSpPr txBox="1"/>
            <p:nvPr/>
          </p:nvSpPr>
          <p:spPr>
            <a:xfrm>
              <a:off x="5347117" y="156447"/>
              <a:ext cx="3865945" cy="1323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건강 뉴스 보러가기버튼을 누르면 코메디닷컴 사이트로 이동해 궁금한</a:t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질병이나 영양제의 이름을 검색창에 입력하면 이와 관련된 뉴스나 정보들을 얻을 수 있다</a:t>
              </a:r>
              <a:endParaRPr/>
            </a:p>
          </p:txBody>
        </p:sp>
        <p:pic>
          <p:nvPicPr>
            <p:cNvPr id="251" name="Google Shape;251;p1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85316" y="1502780"/>
              <a:ext cx="3050139" cy="522396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52" name="Google Shape;252;p10"/>
          <p:cNvCxnSpPr/>
          <p:nvPr/>
        </p:nvCxnSpPr>
        <p:spPr>
          <a:xfrm flipH="1" rot="10800000">
            <a:off x="3688555" y="4412206"/>
            <a:ext cx="1287480" cy="569749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80929" y="174515"/>
            <a:ext cx="2235513" cy="2213828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1"/>
          <p:cNvSpPr txBox="1"/>
          <p:nvPr/>
        </p:nvSpPr>
        <p:spPr>
          <a:xfrm>
            <a:off x="9846322" y="978477"/>
            <a:ext cx="510864" cy="3847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4C4747"/>
                </a:solidFill>
                <a:latin typeface="Noto Sans"/>
                <a:ea typeface="Noto Sans"/>
                <a:cs typeface="Noto Sans"/>
                <a:sym typeface="Noto Sans"/>
              </a:rPr>
              <a:t>02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Google Shape;25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64628" y="5382836"/>
            <a:ext cx="2235513" cy="2213828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1"/>
          <p:cNvSpPr txBox="1"/>
          <p:nvPr/>
        </p:nvSpPr>
        <p:spPr>
          <a:xfrm>
            <a:off x="7862887" y="1024643"/>
            <a:ext cx="2090508" cy="292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4C4747"/>
                </a:solidFill>
                <a:latin typeface="Arial"/>
                <a:ea typeface="Arial"/>
                <a:cs typeface="Arial"/>
                <a:sym typeface="Arial"/>
              </a:rPr>
              <a:t>홈  화면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1" name="Google Shape;261;p11"/>
          <p:cNvGrpSpPr/>
          <p:nvPr/>
        </p:nvGrpSpPr>
        <p:grpSpPr>
          <a:xfrm>
            <a:off x="242887" y="701478"/>
            <a:ext cx="10557254" cy="6678055"/>
            <a:chOff x="801187" y="-68895"/>
            <a:chExt cx="10557254" cy="6678055"/>
          </a:xfrm>
        </p:grpSpPr>
        <p:pic>
          <p:nvPicPr>
            <p:cNvPr id="262" name="Google Shape;262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01187" y="-36948"/>
              <a:ext cx="2965250" cy="57371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3" name="Google Shape;263;p11"/>
            <p:cNvSpPr txBox="1"/>
            <p:nvPr/>
          </p:nvSpPr>
          <p:spPr>
            <a:xfrm>
              <a:off x="3787274" y="-68895"/>
              <a:ext cx="4710113" cy="12464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내 알람 바로가기</a:t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버튼을 누르면 현재 앱에 저장되어 있는 알람이 </a:t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보여지는 화면으로 전환된다</a:t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사용자는 ON,OFF 버튼을 이용하여 알람을 켤지 끌지 설정할 수 있다</a:t>
              </a:r>
              <a:endParaRPr/>
            </a:p>
          </p:txBody>
        </p:sp>
        <p:pic>
          <p:nvPicPr>
            <p:cNvPr id="264" name="Google Shape;264;p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063624" y="2277338"/>
              <a:ext cx="2747419" cy="43318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" name="Google Shape;265;p11"/>
            <p:cNvSpPr txBox="1"/>
            <p:nvPr/>
          </p:nvSpPr>
          <p:spPr>
            <a:xfrm>
              <a:off x="7235497" y="2308799"/>
              <a:ext cx="4122944" cy="14773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새로운 알람 추가하기</a:t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버튼을 누르면 새로운 알람을 추가할 수 있는 화면으로 전환된다</a:t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알약 이름과 알람이 울리길 원하는 시간대를 정한 후 알람 추가를 누르면 알람이 정상적으로 작동된다</a:t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66" name="Google Shape;266;p11"/>
          <p:cNvCxnSpPr/>
          <p:nvPr/>
        </p:nvCxnSpPr>
        <p:spPr>
          <a:xfrm>
            <a:off x="3214687" y="6143625"/>
            <a:ext cx="12954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80929" y="174515"/>
            <a:ext cx="2235513" cy="2213828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2"/>
          <p:cNvSpPr txBox="1"/>
          <p:nvPr/>
        </p:nvSpPr>
        <p:spPr>
          <a:xfrm>
            <a:off x="9846322" y="978477"/>
            <a:ext cx="510864" cy="3847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4C4747"/>
                </a:solidFill>
                <a:latin typeface="Noto Sans"/>
                <a:ea typeface="Noto Sans"/>
                <a:cs typeface="Noto Sans"/>
                <a:sym typeface="Noto Sans"/>
              </a:rPr>
              <a:t>02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Google Shape;27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64628" y="5382836"/>
            <a:ext cx="2235513" cy="2213828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2"/>
          <p:cNvSpPr txBox="1"/>
          <p:nvPr/>
        </p:nvSpPr>
        <p:spPr>
          <a:xfrm>
            <a:off x="7862887" y="1024643"/>
            <a:ext cx="2090508" cy="292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4C4747"/>
                </a:solidFill>
                <a:latin typeface="Arial"/>
                <a:ea typeface="Arial"/>
                <a:cs typeface="Arial"/>
                <a:sym typeface="Arial"/>
              </a:rPr>
              <a:t>홈  화면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5" name="Google Shape;275;p12"/>
          <p:cNvGrpSpPr/>
          <p:nvPr/>
        </p:nvGrpSpPr>
        <p:grpSpPr>
          <a:xfrm>
            <a:off x="90487" y="978477"/>
            <a:ext cx="10067197" cy="6289098"/>
            <a:chOff x="763752" y="-741471"/>
            <a:chExt cx="10067197" cy="6289098"/>
          </a:xfrm>
        </p:grpSpPr>
        <p:pic>
          <p:nvPicPr>
            <p:cNvPr descr="텍스트이(가) 표시된 사진&#10;&#10;자동 생성된 설명" id="276" name="Google Shape;276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644836" y="1239528"/>
              <a:ext cx="3186113" cy="23448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99701" y="2975877"/>
              <a:ext cx="3901116" cy="2571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" name="Google Shape;278;p12"/>
            <p:cNvSpPr txBox="1"/>
            <p:nvPr/>
          </p:nvSpPr>
          <p:spPr>
            <a:xfrm>
              <a:off x="763752" y="980177"/>
              <a:ext cx="4157397" cy="17789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알람 추가 화면에서 오른쪽 상단의</a:t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메뉴 버튼을 누르면 알람 설정하는 방법 버튼이 나오고 이 버튼을 누르면 알람을 설정하는 방법을 설명하는 대화상자가 뜬다</a:t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닫기 버튼을 누르면 대화상자가 사라진다</a:t>
              </a:r>
              <a:endParaRPr/>
            </a:p>
          </p:txBody>
        </p:sp>
        <p:pic>
          <p:nvPicPr>
            <p:cNvPr id="279" name="Google Shape;279;p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043915" y="-741471"/>
              <a:ext cx="2019631" cy="240102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80" name="Google Shape;280;p12"/>
          <p:cNvCxnSpPr/>
          <p:nvPr/>
        </p:nvCxnSpPr>
        <p:spPr>
          <a:xfrm>
            <a:off x="6390281" y="2132821"/>
            <a:ext cx="1625006" cy="1456779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1" name="Google Shape;281;p12"/>
          <p:cNvCxnSpPr/>
          <p:nvPr/>
        </p:nvCxnSpPr>
        <p:spPr>
          <a:xfrm flipH="1">
            <a:off x="7862887" y="4463207"/>
            <a:ext cx="1400667" cy="12954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C50BB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35251" y="2856048"/>
            <a:ext cx="837973" cy="112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26155" y="20486"/>
            <a:ext cx="2609361" cy="25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2700000">
            <a:off x="-527033" y="4801853"/>
            <a:ext cx="2446565" cy="2446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3767" y="4257329"/>
            <a:ext cx="2019369" cy="199978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3"/>
          <p:cNvSpPr txBox="1"/>
          <p:nvPr/>
        </p:nvSpPr>
        <p:spPr>
          <a:xfrm>
            <a:off x="7387562" y="2352638"/>
            <a:ext cx="2321127" cy="143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700"/>
              <a:buFont typeface="Noto Sans"/>
              <a:buNone/>
            </a:pPr>
            <a:r>
              <a:rPr b="0" i="0" lang="ko-KR" sz="870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03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3"/>
          <p:cNvSpPr txBox="1"/>
          <p:nvPr/>
        </p:nvSpPr>
        <p:spPr>
          <a:xfrm>
            <a:off x="4613734" y="4077144"/>
            <a:ext cx="5839953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</a:pPr>
            <a:r>
              <a:rPr lang="ko-KR" sz="8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영양제 추천</a:t>
            </a:r>
            <a:endParaRPr b="0" i="0" sz="8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4"/>
          <p:cNvSpPr txBox="1"/>
          <p:nvPr/>
        </p:nvSpPr>
        <p:spPr>
          <a:xfrm>
            <a:off x="971002" y="686783"/>
            <a:ext cx="5815536" cy="538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900">
                <a:solidFill>
                  <a:srgbClr val="4C4747"/>
                </a:solidFill>
                <a:latin typeface="Arial"/>
                <a:ea typeface="Arial"/>
                <a:cs typeface="Arial"/>
                <a:sym typeface="Arial"/>
              </a:rPr>
              <a:t>자가진단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" name="Google Shape;29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78017" y="1853130"/>
            <a:ext cx="2026661" cy="1865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46077" y="459700"/>
            <a:ext cx="1653613" cy="1521776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14"/>
          <p:cNvSpPr/>
          <p:nvPr/>
        </p:nvSpPr>
        <p:spPr>
          <a:xfrm>
            <a:off x="4050969" y="2631984"/>
            <a:ext cx="5983549" cy="1517575"/>
          </a:xfrm>
          <a:prstGeom prst="roundRect">
            <a:avLst>
              <a:gd fmla="val 16667" name="adj"/>
            </a:avLst>
          </a:prstGeom>
          <a:solidFill>
            <a:srgbClr val="4670D1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피부, 눈, 간, 뼈 와 같은 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특정 부위가 약하거나 아파서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영양제를 섭취하는 경우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4"/>
          <p:cNvSpPr/>
          <p:nvPr/>
        </p:nvSpPr>
        <p:spPr>
          <a:xfrm>
            <a:off x="4050968" y="4536244"/>
            <a:ext cx="5983549" cy="1517575"/>
          </a:xfrm>
          <a:prstGeom prst="roundRect">
            <a:avLst>
              <a:gd fmla="val 16667" name="adj"/>
            </a:avLst>
          </a:prstGeom>
          <a:solidFill>
            <a:srgbClr val="4670D1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수면 부족이나 불규칙적인 생활로 인해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영양제를 섭취하는 경우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" name="Google Shape;301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2639" y="1495425"/>
            <a:ext cx="2358049" cy="5240109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4"/>
          <p:cNvSpPr txBox="1"/>
          <p:nvPr/>
        </p:nvSpPr>
        <p:spPr>
          <a:xfrm>
            <a:off x="3358479" y="1755250"/>
            <a:ext cx="765227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C4747"/>
                </a:solidFill>
                <a:latin typeface="Arial"/>
                <a:ea typeface="Arial"/>
                <a:cs typeface="Arial"/>
                <a:sym typeface="Arial"/>
              </a:rPr>
              <a:t>영양제를  섭취하는  부류는  대개  아래와 같이 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C4747"/>
                </a:solidFill>
                <a:latin typeface="Arial"/>
                <a:ea typeface="Arial"/>
                <a:cs typeface="Arial"/>
                <a:sym typeface="Arial"/>
              </a:rPr>
              <a:t>두  분류로  나누어진다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4"/>
          <p:cNvSpPr txBox="1"/>
          <p:nvPr/>
        </p:nvSpPr>
        <p:spPr>
          <a:xfrm>
            <a:off x="4542701" y="6535479"/>
            <a:ext cx="567330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4670D1"/>
                </a:solidFill>
                <a:latin typeface="Calibri"/>
                <a:ea typeface="Calibri"/>
                <a:cs typeface="Calibri"/>
                <a:sym typeface="Calibri"/>
              </a:rPr>
              <a:t>크게  8가지로  나누어서  자가진단  항목을  제작하였다 !</a:t>
            </a:r>
            <a:endParaRPr b="1" sz="1200">
              <a:solidFill>
                <a:srgbClr val="4670D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4"/>
          <p:cNvSpPr/>
          <p:nvPr/>
        </p:nvSpPr>
        <p:spPr>
          <a:xfrm>
            <a:off x="3976687" y="6535479"/>
            <a:ext cx="533400" cy="40011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670D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4"/>
          <p:cNvSpPr txBox="1"/>
          <p:nvPr/>
        </p:nvSpPr>
        <p:spPr>
          <a:xfrm>
            <a:off x="9846322" y="978477"/>
            <a:ext cx="510864" cy="3847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4C4747"/>
                </a:solidFill>
                <a:latin typeface="Noto Sans"/>
                <a:ea typeface="Noto Sans"/>
                <a:cs typeface="Noto Sans"/>
                <a:sym typeface="Noto Sans"/>
              </a:rPr>
              <a:t>03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4"/>
          <p:cNvSpPr txBox="1"/>
          <p:nvPr/>
        </p:nvSpPr>
        <p:spPr>
          <a:xfrm>
            <a:off x="7862887" y="1024643"/>
            <a:ext cx="2090508" cy="292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4C4747"/>
                </a:solidFill>
                <a:latin typeface="Arial"/>
                <a:ea typeface="Arial"/>
                <a:cs typeface="Arial"/>
                <a:sym typeface="Arial"/>
              </a:rPr>
              <a:t>영양제  추천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5"/>
          <p:cNvSpPr txBox="1"/>
          <p:nvPr/>
        </p:nvSpPr>
        <p:spPr>
          <a:xfrm>
            <a:off x="971002" y="686783"/>
            <a:ext cx="5815536" cy="538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900">
                <a:solidFill>
                  <a:srgbClr val="4C4747"/>
                </a:solidFill>
                <a:latin typeface="Arial"/>
                <a:ea typeface="Arial"/>
                <a:cs typeface="Arial"/>
                <a:sym typeface="Arial"/>
              </a:rPr>
              <a:t>자가진단을 기반으로 영양제 추천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2" name="Google Shape;31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78017" y="1853130"/>
            <a:ext cx="2026661" cy="1865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46077" y="459700"/>
            <a:ext cx="1653613" cy="1521776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5"/>
          <p:cNvSpPr txBox="1"/>
          <p:nvPr/>
        </p:nvSpPr>
        <p:spPr>
          <a:xfrm>
            <a:off x="971002" y="1778996"/>
            <a:ext cx="567330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4670D1"/>
                </a:solidFill>
                <a:latin typeface="Arial"/>
                <a:ea typeface="Arial"/>
                <a:cs typeface="Arial"/>
                <a:sym typeface="Arial"/>
              </a:rPr>
              <a:t>사용자가  선택한  고민에  맞는  영양제  추천</a:t>
            </a:r>
            <a:endParaRPr b="1" sz="1200">
              <a:solidFill>
                <a:srgbClr val="4670D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5" name="Google Shape;315;p15"/>
          <p:cNvPicPr preferRelativeResize="0"/>
          <p:nvPr/>
        </p:nvPicPr>
        <p:blipFill rotWithShape="1">
          <a:blip r:embed="rId5">
            <a:alphaModFix/>
          </a:blip>
          <a:srcRect b="17421" l="8228" r="8439" t="14704"/>
          <a:stretch/>
        </p:blipFill>
        <p:spPr>
          <a:xfrm>
            <a:off x="439143" y="2737773"/>
            <a:ext cx="2360718" cy="3786851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316" name="Google Shape;316;p15"/>
          <p:cNvPicPr preferRelativeResize="0"/>
          <p:nvPr/>
        </p:nvPicPr>
        <p:blipFill rotWithShape="1">
          <a:blip r:embed="rId6">
            <a:alphaModFix/>
          </a:blip>
          <a:srcRect b="17421" l="8636" r="8231" t="14704"/>
          <a:stretch/>
        </p:blipFill>
        <p:spPr>
          <a:xfrm>
            <a:off x="2799288" y="2740425"/>
            <a:ext cx="2360717" cy="379456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317" name="Google Shape;317;p15"/>
          <p:cNvPicPr preferRelativeResize="0"/>
          <p:nvPr/>
        </p:nvPicPr>
        <p:blipFill rotWithShape="1">
          <a:blip r:embed="rId7">
            <a:alphaModFix/>
          </a:blip>
          <a:srcRect b="17421" l="6910" r="7856" t="14704"/>
          <a:stretch/>
        </p:blipFill>
        <p:spPr>
          <a:xfrm>
            <a:off x="5537145" y="2722085"/>
            <a:ext cx="2360717" cy="378685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318" name="Google Shape;318;p15"/>
          <p:cNvPicPr preferRelativeResize="0"/>
          <p:nvPr/>
        </p:nvPicPr>
        <p:blipFill rotWithShape="1">
          <a:blip r:embed="rId8">
            <a:alphaModFix/>
          </a:blip>
          <a:srcRect b="16827" l="5102" r="8528" t="15298"/>
          <a:stretch/>
        </p:blipFill>
        <p:spPr>
          <a:xfrm>
            <a:off x="7896715" y="2740425"/>
            <a:ext cx="2360717" cy="378685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319" name="Google Shape;319;p15"/>
          <p:cNvSpPr txBox="1"/>
          <p:nvPr/>
        </p:nvSpPr>
        <p:spPr>
          <a:xfrm>
            <a:off x="9846322" y="978477"/>
            <a:ext cx="510864" cy="3847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4C4747"/>
                </a:solidFill>
                <a:latin typeface="Noto Sans"/>
                <a:ea typeface="Noto Sans"/>
                <a:cs typeface="Noto Sans"/>
                <a:sym typeface="Noto Sans"/>
              </a:rPr>
              <a:t>03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5"/>
          <p:cNvSpPr txBox="1"/>
          <p:nvPr/>
        </p:nvSpPr>
        <p:spPr>
          <a:xfrm>
            <a:off x="7862887" y="1024643"/>
            <a:ext cx="2090508" cy="292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4C4747"/>
                </a:solidFill>
                <a:latin typeface="Arial"/>
                <a:ea typeface="Arial"/>
                <a:cs typeface="Arial"/>
                <a:sym typeface="Arial"/>
              </a:rPr>
              <a:t>영양제  추천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6"/>
          <p:cNvSpPr txBox="1"/>
          <p:nvPr/>
        </p:nvSpPr>
        <p:spPr>
          <a:xfrm>
            <a:off x="971002" y="686783"/>
            <a:ext cx="5815536" cy="538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900">
                <a:solidFill>
                  <a:srgbClr val="4C4747"/>
                </a:solidFill>
                <a:latin typeface="Arial"/>
                <a:ea typeface="Arial"/>
                <a:cs typeface="Arial"/>
                <a:sym typeface="Arial"/>
              </a:rPr>
              <a:t>다양한  추천  영양제  종류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6" name="Google Shape;32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78017" y="1853130"/>
            <a:ext cx="2026661" cy="1865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46077" y="459700"/>
            <a:ext cx="1653613" cy="1521776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6"/>
          <p:cNvSpPr txBox="1"/>
          <p:nvPr/>
        </p:nvSpPr>
        <p:spPr>
          <a:xfrm>
            <a:off x="721240" y="2681005"/>
            <a:ext cx="567330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피부,  눈,  간,  뼈,  스트레스,  피로,  면역력과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종합 영양제까지 폭  넓은  추천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6"/>
          <p:cNvSpPr txBox="1"/>
          <p:nvPr/>
        </p:nvSpPr>
        <p:spPr>
          <a:xfrm>
            <a:off x="1889057" y="4334746"/>
            <a:ext cx="333767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종류별로  상세  정보  분리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Google Shape;330;p16"/>
          <p:cNvPicPr preferRelativeResize="0"/>
          <p:nvPr/>
        </p:nvPicPr>
        <p:blipFill rotWithShape="1">
          <a:blip r:embed="rId5">
            <a:alphaModFix/>
          </a:blip>
          <a:srcRect b="16959" l="5933" r="7023" t="15296"/>
          <a:stretch/>
        </p:blipFill>
        <p:spPr>
          <a:xfrm>
            <a:off x="6695615" y="1392171"/>
            <a:ext cx="2234071" cy="3601166"/>
          </a:xfrm>
          <a:prstGeom prst="rect">
            <a:avLst/>
          </a:prstGeom>
          <a:noFill/>
          <a:ln>
            <a:noFill/>
          </a:ln>
          <a:effectLst>
            <a:outerShdw blurRad="50800" rotWithShape="0" dir="16200000" dist="38100">
              <a:srgbClr val="000000">
                <a:alpha val="40000"/>
              </a:srgbClr>
            </a:outerShdw>
          </a:effectLst>
        </p:spPr>
      </p:pic>
      <p:pic>
        <p:nvPicPr>
          <p:cNvPr id="331" name="Google Shape;331;p16"/>
          <p:cNvPicPr preferRelativeResize="0"/>
          <p:nvPr/>
        </p:nvPicPr>
        <p:blipFill rotWithShape="1">
          <a:blip r:embed="rId6">
            <a:alphaModFix/>
          </a:blip>
          <a:srcRect b="16957" l="6410" r="7233" t="20858"/>
          <a:stretch/>
        </p:blipFill>
        <p:spPr>
          <a:xfrm>
            <a:off x="6695617" y="4077727"/>
            <a:ext cx="2234070" cy="3248518"/>
          </a:xfrm>
          <a:prstGeom prst="rect">
            <a:avLst/>
          </a:prstGeom>
          <a:noFill/>
          <a:ln>
            <a:noFill/>
          </a:ln>
          <a:effectLst>
            <a:outerShdw blurRad="50800" rotWithShape="0" dir="16200000" dist="38100">
              <a:srgbClr val="000000">
                <a:alpha val="40000"/>
              </a:srgbClr>
            </a:outerShdw>
          </a:effectLst>
        </p:spPr>
      </p:pic>
      <p:sp>
        <p:nvSpPr>
          <p:cNvPr id="332" name="Google Shape;332;p16"/>
          <p:cNvSpPr txBox="1"/>
          <p:nvPr/>
        </p:nvSpPr>
        <p:spPr>
          <a:xfrm>
            <a:off x="9846322" y="978477"/>
            <a:ext cx="510864" cy="3847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4C4747"/>
                </a:solidFill>
                <a:latin typeface="Noto Sans"/>
                <a:ea typeface="Noto Sans"/>
                <a:cs typeface="Noto Sans"/>
                <a:sym typeface="Noto Sans"/>
              </a:rPr>
              <a:t>03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16"/>
          <p:cNvSpPr txBox="1"/>
          <p:nvPr/>
        </p:nvSpPr>
        <p:spPr>
          <a:xfrm>
            <a:off x="7862887" y="1024643"/>
            <a:ext cx="2090508" cy="292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4C4747"/>
                </a:solidFill>
                <a:latin typeface="Arial"/>
                <a:ea typeface="Arial"/>
                <a:cs typeface="Arial"/>
                <a:sym typeface="Arial"/>
              </a:rPr>
              <a:t>영양제  추천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7"/>
          <p:cNvSpPr txBox="1"/>
          <p:nvPr/>
        </p:nvSpPr>
        <p:spPr>
          <a:xfrm>
            <a:off x="971002" y="686783"/>
            <a:ext cx="5815536" cy="538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900">
                <a:solidFill>
                  <a:srgbClr val="4C4747"/>
                </a:solidFill>
                <a:latin typeface="Arial"/>
                <a:ea typeface="Arial"/>
                <a:cs typeface="Arial"/>
                <a:sym typeface="Arial"/>
              </a:rPr>
              <a:t>공공 데이터포털  API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9" name="Google Shape;33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78017" y="1853130"/>
            <a:ext cx="2026661" cy="1865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46077" y="459700"/>
            <a:ext cx="1653613" cy="1521776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17"/>
          <p:cNvSpPr txBox="1"/>
          <p:nvPr/>
        </p:nvSpPr>
        <p:spPr>
          <a:xfrm>
            <a:off x="-294523" y="2306455"/>
            <a:ext cx="572439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식품의약품안전처에서  관리하는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건강기능식품(영양제)  정보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17"/>
          <p:cNvSpPr txBox="1"/>
          <p:nvPr/>
        </p:nvSpPr>
        <p:spPr>
          <a:xfrm>
            <a:off x="79495" y="3666388"/>
            <a:ext cx="572439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믿을  수  있고  자세한  영양제  정보  제공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17"/>
          <p:cNvSpPr txBox="1"/>
          <p:nvPr/>
        </p:nvSpPr>
        <p:spPr>
          <a:xfrm>
            <a:off x="-294523" y="4630800"/>
            <a:ext cx="572439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파이썬을  활용한  API  데이터  수집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17"/>
          <p:cNvSpPr txBox="1"/>
          <p:nvPr/>
        </p:nvSpPr>
        <p:spPr>
          <a:xfrm>
            <a:off x="-149105" y="5595212"/>
            <a:ext cx="572439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엑셀로  저장,  취합하여  데이터  선별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17"/>
          <p:cNvSpPr txBox="1"/>
          <p:nvPr/>
        </p:nvSpPr>
        <p:spPr>
          <a:xfrm>
            <a:off x="101001" y="7137940"/>
            <a:ext cx="60935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https://www.data.go.kr/data/15056760/openapi.do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6" name="Google Shape;346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34932" y="1790642"/>
            <a:ext cx="4861643" cy="4652599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17"/>
          <p:cNvSpPr txBox="1"/>
          <p:nvPr/>
        </p:nvSpPr>
        <p:spPr>
          <a:xfrm>
            <a:off x="9846322" y="978477"/>
            <a:ext cx="510864" cy="3847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4C4747"/>
                </a:solidFill>
                <a:latin typeface="Noto Sans"/>
                <a:ea typeface="Noto Sans"/>
                <a:cs typeface="Noto Sans"/>
                <a:sym typeface="Noto Sans"/>
              </a:rPr>
              <a:t>03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17"/>
          <p:cNvSpPr txBox="1"/>
          <p:nvPr/>
        </p:nvSpPr>
        <p:spPr>
          <a:xfrm>
            <a:off x="7862887" y="1024643"/>
            <a:ext cx="2090508" cy="292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4C4747"/>
                </a:solidFill>
                <a:latin typeface="Arial"/>
                <a:ea typeface="Arial"/>
                <a:cs typeface="Arial"/>
                <a:sym typeface="Arial"/>
              </a:rPr>
              <a:t>영양제  추천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8"/>
          <p:cNvSpPr txBox="1"/>
          <p:nvPr/>
        </p:nvSpPr>
        <p:spPr>
          <a:xfrm>
            <a:off x="971002" y="686783"/>
            <a:ext cx="5815536" cy="538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900">
                <a:solidFill>
                  <a:srgbClr val="4C4747"/>
                </a:solidFill>
                <a:latin typeface="Arial"/>
                <a:ea typeface="Arial"/>
                <a:cs typeface="Arial"/>
                <a:sym typeface="Arial"/>
              </a:rPr>
              <a:t>수집한  데이터셋의  일부분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4" name="Google Shape;35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78017" y="1853130"/>
            <a:ext cx="2026661" cy="1865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46077" y="459700"/>
            <a:ext cx="1653613" cy="152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18"/>
          <p:cNvPicPr preferRelativeResize="0"/>
          <p:nvPr/>
        </p:nvPicPr>
        <p:blipFill rotWithShape="1">
          <a:blip r:embed="rId5">
            <a:alphaModFix/>
          </a:blip>
          <a:srcRect b="33620" l="1838" r="1533" t="26187"/>
          <a:stretch/>
        </p:blipFill>
        <p:spPr>
          <a:xfrm>
            <a:off x="3962069" y="1871644"/>
            <a:ext cx="6734506" cy="1274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18"/>
          <p:cNvPicPr preferRelativeResize="0"/>
          <p:nvPr/>
        </p:nvPicPr>
        <p:blipFill rotWithShape="1">
          <a:blip r:embed="rId6">
            <a:alphaModFix/>
          </a:blip>
          <a:srcRect b="19256" l="2186" r="1481" t="26408"/>
          <a:stretch/>
        </p:blipFill>
        <p:spPr>
          <a:xfrm>
            <a:off x="3962069" y="3188905"/>
            <a:ext cx="6734506" cy="172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18"/>
          <p:cNvPicPr preferRelativeResize="0"/>
          <p:nvPr/>
        </p:nvPicPr>
        <p:blipFill rotWithShape="1">
          <a:blip r:embed="rId7">
            <a:alphaModFix/>
          </a:blip>
          <a:srcRect b="17411" l="1892" r="1674" t="36246"/>
          <a:stretch/>
        </p:blipFill>
        <p:spPr>
          <a:xfrm>
            <a:off x="3962069" y="4964610"/>
            <a:ext cx="6734506" cy="149022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18"/>
          <p:cNvSpPr txBox="1"/>
          <p:nvPr/>
        </p:nvSpPr>
        <p:spPr>
          <a:xfrm>
            <a:off x="-747713" y="3447960"/>
            <a:ext cx="482057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4670D1"/>
                </a:solidFill>
                <a:latin typeface="Calibri"/>
                <a:ea typeface="Calibri"/>
                <a:cs typeface="Calibri"/>
                <a:sym typeface="Calibri"/>
              </a:rPr>
              <a:t>각 건강고민에 해당하는</a:t>
            </a:r>
            <a:endParaRPr sz="2400">
              <a:solidFill>
                <a:srgbClr val="4670D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4670D1"/>
                </a:solidFill>
                <a:latin typeface="Calibri"/>
                <a:ea typeface="Calibri"/>
                <a:cs typeface="Calibri"/>
                <a:sym typeface="Calibri"/>
              </a:rPr>
              <a:t>영양제별로 정렬하여</a:t>
            </a:r>
            <a:endParaRPr sz="2400">
              <a:solidFill>
                <a:srgbClr val="4670D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4670D1"/>
                </a:solidFill>
                <a:latin typeface="Calibri"/>
                <a:ea typeface="Calibri"/>
                <a:cs typeface="Calibri"/>
                <a:sym typeface="Calibri"/>
              </a:rPr>
              <a:t>나누었다</a:t>
            </a:r>
            <a:endParaRPr sz="2400">
              <a:solidFill>
                <a:srgbClr val="4670D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8"/>
          <p:cNvSpPr/>
          <p:nvPr/>
        </p:nvSpPr>
        <p:spPr>
          <a:xfrm>
            <a:off x="3197938" y="3781425"/>
            <a:ext cx="702549" cy="53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670D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18"/>
          <p:cNvSpPr txBox="1"/>
          <p:nvPr/>
        </p:nvSpPr>
        <p:spPr>
          <a:xfrm>
            <a:off x="9846322" y="978477"/>
            <a:ext cx="510864" cy="3847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4C4747"/>
                </a:solidFill>
                <a:latin typeface="Noto Sans"/>
                <a:ea typeface="Noto Sans"/>
                <a:cs typeface="Noto Sans"/>
                <a:sym typeface="Noto Sans"/>
              </a:rPr>
              <a:t>03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8"/>
          <p:cNvSpPr txBox="1"/>
          <p:nvPr/>
        </p:nvSpPr>
        <p:spPr>
          <a:xfrm>
            <a:off x="7862887" y="1024643"/>
            <a:ext cx="2090508" cy="292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4C4747"/>
                </a:solidFill>
                <a:latin typeface="Arial"/>
                <a:ea typeface="Arial"/>
                <a:cs typeface="Arial"/>
                <a:sym typeface="Arial"/>
              </a:rPr>
              <a:t>영양제  추천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9"/>
          <p:cNvSpPr txBox="1"/>
          <p:nvPr/>
        </p:nvSpPr>
        <p:spPr>
          <a:xfrm>
            <a:off x="971002" y="686783"/>
            <a:ext cx="5815536" cy="538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900">
                <a:solidFill>
                  <a:srgbClr val="4C4747"/>
                </a:solidFill>
                <a:latin typeface="Arial"/>
                <a:ea typeface="Arial"/>
                <a:cs typeface="Arial"/>
                <a:sym typeface="Arial"/>
              </a:rPr>
              <a:t>영양제  추천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78017" y="1853130"/>
            <a:ext cx="2026661" cy="1865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46077" y="459700"/>
            <a:ext cx="1653613" cy="152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19"/>
          <p:cNvPicPr preferRelativeResize="0"/>
          <p:nvPr/>
        </p:nvPicPr>
        <p:blipFill rotWithShape="1">
          <a:blip r:embed="rId5">
            <a:alphaModFix/>
          </a:blip>
          <a:srcRect b="14601" l="0" r="0" t="0"/>
          <a:stretch/>
        </p:blipFill>
        <p:spPr>
          <a:xfrm>
            <a:off x="793000" y="1220588"/>
            <a:ext cx="3310485" cy="6282506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371" name="Google Shape;371;p19"/>
          <p:cNvSpPr txBox="1"/>
          <p:nvPr/>
        </p:nvSpPr>
        <p:spPr>
          <a:xfrm>
            <a:off x="3754874" y="2514379"/>
            <a:ext cx="71628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4670D1"/>
                </a:solidFill>
                <a:latin typeface="Calibri"/>
                <a:ea typeface="Calibri"/>
                <a:cs typeface="Calibri"/>
                <a:sym typeface="Calibri"/>
              </a:rPr>
              <a:t>사용자에게 영양제를 추천해주는 기능으로,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4670D1"/>
                </a:solidFill>
                <a:latin typeface="Calibri"/>
                <a:ea typeface="Calibri"/>
                <a:cs typeface="Calibri"/>
                <a:sym typeface="Calibri"/>
              </a:rPr>
              <a:t>사용자가 해당 증상을 클릭하면 추천 영양제를 </a:t>
            </a:r>
            <a:endParaRPr sz="2400">
              <a:solidFill>
                <a:srgbClr val="4670D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4670D1"/>
                </a:solidFill>
                <a:latin typeface="Calibri"/>
                <a:ea typeface="Calibri"/>
                <a:cs typeface="Calibri"/>
                <a:sym typeface="Calibri"/>
              </a:rPr>
              <a:t>랜덤으로 3개씩 확인할 수 있다</a:t>
            </a:r>
            <a:endParaRPr sz="2400">
              <a:solidFill>
                <a:srgbClr val="4670D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9"/>
          <p:cNvSpPr txBox="1"/>
          <p:nvPr/>
        </p:nvSpPr>
        <p:spPr>
          <a:xfrm>
            <a:off x="4072485" y="4152767"/>
            <a:ext cx="683580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4670D1"/>
                </a:solidFill>
                <a:latin typeface="Calibri"/>
                <a:ea typeface="Calibri"/>
                <a:cs typeface="Calibri"/>
                <a:sym typeface="Calibri"/>
              </a:rPr>
              <a:t>사용자는 추천 영양제의 이름, 회사명,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4670D1"/>
                </a:solidFill>
                <a:latin typeface="Calibri"/>
                <a:ea typeface="Calibri"/>
                <a:cs typeface="Calibri"/>
                <a:sym typeface="Calibri"/>
              </a:rPr>
              <a:t>효과, 주의사항을 확인할 수 있다</a:t>
            </a:r>
            <a:endParaRPr sz="2400">
              <a:solidFill>
                <a:srgbClr val="4670D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9"/>
          <p:cNvSpPr txBox="1"/>
          <p:nvPr/>
        </p:nvSpPr>
        <p:spPr>
          <a:xfrm>
            <a:off x="4134511" y="5935071"/>
            <a:ext cx="651088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주의사항을 확인하여 사용자가 직접 영양제 </a:t>
            </a:r>
            <a:endParaRPr b="1" sz="2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구매 여부를 판단할 수 있다</a:t>
            </a:r>
            <a:endParaRPr/>
          </a:p>
        </p:txBody>
      </p:sp>
      <p:sp>
        <p:nvSpPr>
          <p:cNvPr id="374" name="Google Shape;374;p19"/>
          <p:cNvSpPr/>
          <p:nvPr/>
        </p:nvSpPr>
        <p:spPr>
          <a:xfrm>
            <a:off x="7046077" y="5190399"/>
            <a:ext cx="490007" cy="626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4670D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19"/>
          <p:cNvSpPr txBox="1"/>
          <p:nvPr/>
        </p:nvSpPr>
        <p:spPr>
          <a:xfrm>
            <a:off x="9846322" y="978477"/>
            <a:ext cx="510864" cy="3847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4C4747"/>
                </a:solidFill>
                <a:latin typeface="Noto Sans"/>
                <a:ea typeface="Noto Sans"/>
                <a:cs typeface="Noto Sans"/>
                <a:sym typeface="Noto Sans"/>
              </a:rPr>
              <a:t>03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19"/>
          <p:cNvSpPr txBox="1"/>
          <p:nvPr/>
        </p:nvSpPr>
        <p:spPr>
          <a:xfrm>
            <a:off x="7862887" y="1024643"/>
            <a:ext cx="2090508" cy="292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4C4747"/>
                </a:solidFill>
                <a:latin typeface="Arial"/>
                <a:ea typeface="Arial"/>
                <a:cs typeface="Arial"/>
                <a:sym typeface="Arial"/>
              </a:rPr>
              <a:t>영양제  추천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36780" y="304359"/>
            <a:ext cx="1921134" cy="1734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35251" y="2056995"/>
            <a:ext cx="837973" cy="112287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"/>
          <p:cNvSpPr txBox="1"/>
          <p:nvPr/>
        </p:nvSpPr>
        <p:spPr>
          <a:xfrm>
            <a:off x="4988597" y="2056995"/>
            <a:ext cx="5103090" cy="830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800">
                <a:solidFill>
                  <a:srgbClr val="4670D1"/>
                </a:solidFill>
                <a:latin typeface="Arial"/>
                <a:ea typeface="Arial"/>
                <a:cs typeface="Arial"/>
                <a:sym typeface="Arial"/>
              </a:rPr>
              <a:t>My Little Pharmacy</a:t>
            </a:r>
            <a:endParaRPr sz="1050">
              <a:solidFill>
                <a:srgbClr val="4670D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5111714" y="3939925"/>
            <a:ext cx="524345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약국에 직접 가지 않아도</a:t>
            </a:r>
            <a:endParaRPr sz="22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My Pharmacy만 있으면</a:t>
            </a:r>
            <a:endParaRPr sz="22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영양제 추천과 정보를 제공 받을 수 있음</a:t>
            </a:r>
            <a:endParaRPr sz="22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Google Shape;107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222003" y="751466"/>
            <a:ext cx="5570290" cy="5277851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id="108" name="Google Shape;108;p2"/>
          <p:cNvSpPr txBox="1"/>
          <p:nvPr/>
        </p:nvSpPr>
        <p:spPr>
          <a:xfrm>
            <a:off x="5111714" y="2928727"/>
            <a:ext cx="31242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: 내 손 안의 작은 약국</a:t>
            </a:r>
            <a:endParaRPr b="1" sz="2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0"/>
          <p:cNvSpPr txBox="1"/>
          <p:nvPr/>
        </p:nvSpPr>
        <p:spPr>
          <a:xfrm>
            <a:off x="971002" y="686783"/>
            <a:ext cx="5815536" cy="538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900">
                <a:solidFill>
                  <a:srgbClr val="4C4747"/>
                </a:solidFill>
                <a:latin typeface="Arial"/>
                <a:ea typeface="Arial"/>
                <a:cs typeface="Arial"/>
                <a:sym typeface="Arial"/>
              </a:rPr>
              <a:t>추천  시스템  구현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2" name="Google Shape;38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78017" y="1853130"/>
            <a:ext cx="2026661" cy="1865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46077" y="459700"/>
            <a:ext cx="1653613" cy="1521776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20"/>
          <p:cNvSpPr txBox="1"/>
          <p:nvPr/>
        </p:nvSpPr>
        <p:spPr>
          <a:xfrm>
            <a:off x="971002" y="2412824"/>
            <a:ext cx="844688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4670D1"/>
                </a:solidFill>
                <a:latin typeface="Calibri"/>
                <a:ea typeface="Calibri"/>
                <a:cs typeface="Calibri"/>
                <a:sym typeface="Calibri"/>
              </a:rPr>
              <a:t>각 건강고민마다  생성한  데이터  베이스의  쿼리문에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5" name="Google Shape;385;p20"/>
          <p:cNvPicPr preferRelativeResize="0"/>
          <p:nvPr/>
        </p:nvPicPr>
        <p:blipFill rotWithShape="1">
          <a:blip r:embed="rId5">
            <a:alphaModFix/>
          </a:blip>
          <a:srcRect b="58835" l="24102" r="15168" t="32880"/>
          <a:stretch/>
        </p:blipFill>
        <p:spPr>
          <a:xfrm>
            <a:off x="263507" y="3296545"/>
            <a:ext cx="10383036" cy="796780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id="386" name="Google Shape;386;p20"/>
          <p:cNvSpPr/>
          <p:nvPr/>
        </p:nvSpPr>
        <p:spPr>
          <a:xfrm>
            <a:off x="6034087" y="3608877"/>
            <a:ext cx="2802201" cy="357958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20"/>
          <p:cNvSpPr txBox="1"/>
          <p:nvPr/>
        </p:nvSpPr>
        <p:spPr>
          <a:xfrm>
            <a:off x="1124843" y="4760232"/>
            <a:ext cx="844688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4670D1"/>
                </a:solidFill>
                <a:latin typeface="Calibri"/>
                <a:ea typeface="Calibri"/>
                <a:cs typeface="Calibri"/>
                <a:sym typeface="Calibri"/>
              </a:rPr>
              <a:t>빨간 박스를 추가하여</a:t>
            </a:r>
            <a:endParaRPr sz="2400">
              <a:solidFill>
                <a:srgbClr val="4670D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4670D1"/>
                </a:solidFill>
                <a:latin typeface="Calibri"/>
                <a:ea typeface="Calibri"/>
                <a:cs typeface="Calibri"/>
                <a:sym typeface="Calibri"/>
              </a:rPr>
              <a:t>랜덤으로 3개의 영양제 정보만 추출하도록 구현하였다.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20"/>
          <p:cNvSpPr txBox="1"/>
          <p:nvPr/>
        </p:nvSpPr>
        <p:spPr>
          <a:xfrm>
            <a:off x="9846322" y="978477"/>
            <a:ext cx="510864" cy="3847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4C4747"/>
                </a:solidFill>
                <a:latin typeface="Noto Sans"/>
                <a:ea typeface="Noto Sans"/>
                <a:cs typeface="Noto Sans"/>
                <a:sym typeface="Noto Sans"/>
              </a:rPr>
              <a:t>03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20"/>
          <p:cNvSpPr txBox="1"/>
          <p:nvPr/>
        </p:nvSpPr>
        <p:spPr>
          <a:xfrm>
            <a:off x="7862887" y="1024643"/>
            <a:ext cx="2090508" cy="292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4C4747"/>
                </a:solidFill>
                <a:latin typeface="Arial"/>
                <a:ea typeface="Arial"/>
                <a:cs typeface="Arial"/>
                <a:sym typeface="Arial"/>
              </a:rPr>
              <a:t>영양제  추천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C50BB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35251" y="2856048"/>
            <a:ext cx="837973" cy="112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26155" y="20486"/>
            <a:ext cx="2609361" cy="25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2700000">
            <a:off x="-527033" y="4801853"/>
            <a:ext cx="2446565" cy="2446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3767" y="4257329"/>
            <a:ext cx="2019369" cy="1999781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21"/>
          <p:cNvSpPr txBox="1"/>
          <p:nvPr/>
        </p:nvSpPr>
        <p:spPr>
          <a:xfrm>
            <a:off x="7387562" y="2352638"/>
            <a:ext cx="2321127" cy="143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700"/>
              <a:buFont typeface="Noto Sans"/>
              <a:buNone/>
            </a:pPr>
            <a:r>
              <a:rPr b="0" i="0" lang="ko-KR" sz="870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21"/>
          <p:cNvSpPr txBox="1"/>
          <p:nvPr/>
        </p:nvSpPr>
        <p:spPr>
          <a:xfrm>
            <a:off x="1766887" y="4296595"/>
            <a:ext cx="8839199" cy="12464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rial"/>
              <a:buNone/>
            </a:pPr>
            <a:r>
              <a:rPr lang="ko-KR" sz="7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지도와 온라인 구매</a:t>
            </a:r>
            <a:r>
              <a:rPr b="0" i="0" lang="ko-KR" sz="7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7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1708" y="74462"/>
            <a:ext cx="2025000" cy="2005357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22"/>
          <p:cNvSpPr txBox="1"/>
          <p:nvPr/>
        </p:nvSpPr>
        <p:spPr>
          <a:xfrm>
            <a:off x="7939087" y="1024643"/>
            <a:ext cx="2090508" cy="292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4C4747"/>
                </a:solidFill>
                <a:latin typeface="Arial"/>
                <a:ea typeface="Arial"/>
                <a:cs typeface="Arial"/>
                <a:sym typeface="Arial"/>
              </a:rPr>
              <a:t>지도와 온라인 구매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22"/>
          <p:cNvSpPr txBox="1"/>
          <p:nvPr/>
        </p:nvSpPr>
        <p:spPr>
          <a:xfrm>
            <a:off x="9846322" y="978477"/>
            <a:ext cx="510864" cy="3847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4C4747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22"/>
          <p:cNvSpPr txBox="1"/>
          <p:nvPr/>
        </p:nvSpPr>
        <p:spPr>
          <a:xfrm>
            <a:off x="90487" y="31031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ko-KR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주변 약국 찾기 기능 (구글맵 활용)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텍스트, 모니터, 스크린샷이(가) 표시된 사진&#10;&#10;자동 생성된 설명" id="408" name="Google Shape;40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7687" y="1724025"/>
            <a:ext cx="3314699" cy="546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91087" y="1715999"/>
            <a:ext cx="3314700" cy="5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2"/>
          <p:cNvSpPr txBox="1"/>
          <p:nvPr/>
        </p:nvSpPr>
        <p:spPr>
          <a:xfrm>
            <a:off x="8205787" y="1954715"/>
            <a:ext cx="377033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디바이스의 위치 서비스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활성화를 요구한다.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1" name="Google Shape;411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88324" y="5991225"/>
            <a:ext cx="2235513" cy="2213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1708" y="74462"/>
            <a:ext cx="2025000" cy="2005357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3"/>
          <p:cNvSpPr txBox="1"/>
          <p:nvPr/>
        </p:nvSpPr>
        <p:spPr>
          <a:xfrm>
            <a:off x="7939087" y="1024643"/>
            <a:ext cx="2090508" cy="292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4C4747"/>
                </a:solidFill>
                <a:latin typeface="Arial"/>
                <a:ea typeface="Arial"/>
                <a:cs typeface="Arial"/>
                <a:sym typeface="Arial"/>
              </a:rPr>
              <a:t>지도와 온라인 구매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23"/>
          <p:cNvSpPr txBox="1"/>
          <p:nvPr/>
        </p:nvSpPr>
        <p:spPr>
          <a:xfrm>
            <a:off x="9846322" y="978477"/>
            <a:ext cx="510864" cy="3847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4C4747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텍스트, 모니터, 스크린샷이(가) 표시된 사진&#10;&#10;자동 생성된 설명" id="419" name="Google Shape;41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9687" y="1312544"/>
            <a:ext cx="3339881" cy="5502488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23"/>
          <p:cNvSpPr txBox="1"/>
          <p:nvPr/>
        </p:nvSpPr>
        <p:spPr>
          <a:xfrm>
            <a:off x="4905309" y="1775235"/>
            <a:ext cx="417677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지도의 초기위치는 서울역으로 되어있다.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조금 기다리면 현재 사용자의 위치로 이동하고 마크로 표시된다.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1" name="Google Shape;421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91487" y="5610225"/>
            <a:ext cx="2235513" cy="2213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1708" y="74462"/>
            <a:ext cx="2025000" cy="2005357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24"/>
          <p:cNvSpPr txBox="1"/>
          <p:nvPr/>
        </p:nvSpPr>
        <p:spPr>
          <a:xfrm>
            <a:off x="7939087" y="1024643"/>
            <a:ext cx="2090508" cy="292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4C4747"/>
                </a:solidFill>
                <a:latin typeface="Arial"/>
                <a:ea typeface="Arial"/>
                <a:cs typeface="Arial"/>
                <a:sym typeface="Arial"/>
              </a:rPr>
              <a:t>지도와 온라인 구매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24"/>
          <p:cNvSpPr txBox="1"/>
          <p:nvPr/>
        </p:nvSpPr>
        <p:spPr>
          <a:xfrm>
            <a:off x="9846322" y="978477"/>
            <a:ext cx="510864" cy="3847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4C4747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9" name="Google Shape;429;p24"/>
          <p:cNvGrpSpPr/>
          <p:nvPr/>
        </p:nvGrpSpPr>
        <p:grpSpPr>
          <a:xfrm>
            <a:off x="-61913" y="1647825"/>
            <a:ext cx="10452436" cy="5464175"/>
            <a:chOff x="495428" y="898525"/>
            <a:chExt cx="10452436" cy="5464175"/>
          </a:xfrm>
        </p:grpSpPr>
        <p:pic>
          <p:nvPicPr>
            <p:cNvPr descr="텍스트, 모니터, 스크린샷이(가) 표시된 사진&#10;&#10;자동 생성된 설명" id="430" name="Google Shape;430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95428" y="898525"/>
              <a:ext cx="3091255" cy="5092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지도이(가) 표시된 사진&#10;&#10;자동 생성된 설명" id="431" name="Google Shape;431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633164" y="901700"/>
              <a:ext cx="3314700" cy="5461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2" name="Google Shape;432;p24"/>
            <p:cNvSpPr/>
            <p:nvPr/>
          </p:nvSpPr>
          <p:spPr>
            <a:xfrm>
              <a:off x="647828" y="4784725"/>
              <a:ext cx="2750310" cy="637565"/>
            </a:xfrm>
            <a:prstGeom prst="frame">
              <a:avLst>
                <a:gd fmla="val 12500" name="adj1"/>
              </a:avLst>
            </a:prstGeom>
            <a:solidFill>
              <a:srgbClr val="C00000"/>
            </a:solidFill>
            <a:ln cap="flat" cmpd="sng" w="254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24"/>
            <p:cNvSpPr txBox="1"/>
            <p:nvPr/>
          </p:nvSpPr>
          <p:spPr>
            <a:xfrm>
              <a:off x="3912647" y="1149025"/>
              <a:ext cx="3394553" cy="1569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약국 검색 클릭 시 1000m 내에 있는 약국들이 표시된다.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마크를 누르면 약국의 이름과 주소가 나온다.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34" name="Google Shape;434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74178" y="5940425"/>
            <a:ext cx="2235513" cy="2213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700000">
            <a:off x="6594283" y="5863547"/>
            <a:ext cx="2793618" cy="2793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01708" y="74462"/>
            <a:ext cx="2025000" cy="2005357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25"/>
          <p:cNvSpPr txBox="1"/>
          <p:nvPr/>
        </p:nvSpPr>
        <p:spPr>
          <a:xfrm>
            <a:off x="7939087" y="1024643"/>
            <a:ext cx="2090508" cy="292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4C4747"/>
                </a:solidFill>
                <a:latin typeface="Arial"/>
                <a:ea typeface="Arial"/>
                <a:cs typeface="Arial"/>
                <a:sym typeface="Arial"/>
              </a:rPr>
              <a:t>지도와 온라인 구매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25"/>
          <p:cNvSpPr txBox="1"/>
          <p:nvPr/>
        </p:nvSpPr>
        <p:spPr>
          <a:xfrm>
            <a:off x="9846322" y="978477"/>
            <a:ext cx="510864" cy="3847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4C4747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25"/>
          <p:cNvSpPr txBox="1"/>
          <p:nvPr/>
        </p:nvSpPr>
        <p:spPr>
          <a:xfrm>
            <a:off x="236363" y="38489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ko-KR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인터넷 구매처 (WebView 활용)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텍스트, 모니터, 스크린샷이(가) 표시된 사진&#10;&#10;자동 생성된 설명" id="444" name="Google Shape;444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1487" y="2055963"/>
            <a:ext cx="3314700" cy="546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31026" y="2079819"/>
            <a:ext cx="3314699" cy="5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5"/>
          <p:cNvSpPr txBox="1"/>
          <p:nvPr/>
        </p:nvSpPr>
        <p:spPr>
          <a:xfrm>
            <a:off x="3900487" y="2312798"/>
            <a:ext cx="318735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인터넷 구매처를 클릭하면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쿠팡의 건강식품 카테고리로 연결된다.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05162" y="1052769"/>
            <a:ext cx="837973" cy="112287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26"/>
          <p:cNvSpPr txBox="1"/>
          <p:nvPr/>
        </p:nvSpPr>
        <p:spPr>
          <a:xfrm>
            <a:off x="697594" y="648102"/>
            <a:ext cx="922972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6000">
                <a:solidFill>
                  <a:srgbClr val="4C50BB"/>
                </a:solidFill>
                <a:latin typeface="Arial"/>
                <a:ea typeface="Arial"/>
                <a:cs typeface="Arial"/>
                <a:sym typeface="Arial"/>
              </a:rPr>
              <a:t>차후 개발 계획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3" name="Google Shape;45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7287" y="5268764"/>
            <a:ext cx="2287702" cy="2265511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26"/>
          <p:cNvSpPr txBox="1"/>
          <p:nvPr/>
        </p:nvSpPr>
        <p:spPr>
          <a:xfrm>
            <a:off x="395287" y="2310294"/>
            <a:ext cx="9225796" cy="42165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성별, 나이, 키, 몸무게, 앓고 있는 질환 등의 사용자 건강 정보를 입력 받아 이를 기반으로 좀 더 맞춤형의 추천 시스템 개발</a:t>
            </a:r>
            <a:endParaRPr/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4C50BB"/>
              </a:buClr>
              <a:buSzPts val="2000"/>
              <a:buFont typeface="Calibri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어떠한 영양제가 괜찮았는지, 사용자들끼리 정보를 공유하는 커뮤니티 개발</a:t>
            </a:r>
            <a:endParaRPr/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4C50BB"/>
              </a:buClr>
              <a:buSzPts val="2000"/>
              <a:buFont typeface="Calibri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텐서플로우를 적용하여 더 많은 양의 데이터와 영양제 종류 세분화 및 다양화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4C50BB"/>
              </a:buClr>
              <a:buSzPts val="2000"/>
              <a:buFont typeface="Calibri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앱 내에서 영양제를 구입할 수 있도록 결제 시스템 연동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4C50BB"/>
              </a:buClr>
              <a:buSzPts val="2000"/>
              <a:buFont typeface="Calibri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약국 길찾기 서비스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4C50BB"/>
              </a:buClr>
              <a:buSzPts val="1600"/>
              <a:buFont typeface="Calibri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4C50BB"/>
              </a:buClr>
              <a:buSzPts val="1600"/>
              <a:buFont typeface="Calibri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4C50BB"/>
              </a:buClr>
              <a:buSzPts val="1600"/>
              <a:buFont typeface="Calibri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 txBox="1"/>
          <p:nvPr/>
        </p:nvSpPr>
        <p:spPr>
          <a:xfrm>
            <a:off x="703272" y="3329826"/>
            <a:ext cx="4094271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900">
                <a:solidFill>
                  <a:srgbClr val="4670D1"/>
                </a:solidFill>
                <a:latin typeface="Arial"/>
                <a:ea typeface="Arial"/>
                <a:cs typeface="Arial"/>
                <a:sym typeface="Arial"/>
              </a:rPr>
              <a:t>My Little Pharmacy의</a:t>
            </a:r>
            <a:endParaRPr sz="2900">
              <a:solidFill>
                <a:srgbClr val="4670D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900">
                <a:solidFill>
                  <a:srgbClr val="4670D1"/>
                </a:solidFill>
                <a:latin typeface="Arial"/>
                <a:ea typeface="Arial"/>
                <a:cs typeface="Arial"/>
                <a:sym typeface="Arial"/>
              </a:rPr>
              <a:t>주요 기능</a:t>
            </a:r>
            <a:endParaRPr sz="1800">
              <a:solidFill>
                <a:srgbClr val="4670D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272" y="5292452"/>
            <a:ext cx="2294074" cy="2271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00000">
            <a:off x="-867982" y="-988586"/>
            <a:ext cx="3053381" cy="305338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"/>
          <p:cNvSpPr txBox="1"/>
          <p:nvPr/>
        </p:nvSpPr>
        <p:spPr>
          <a:xfrm>
            <a:off x="4508818" y="1787060"/>
            <a:ext cx="603384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4C4747"/>
                </a:solidFill>
                <a:latin typeface="Arial"/>
                <a:ea typeface="Arial"/>
                <a:cs typeface="Arial"/>
                <a:sym typeface="Arial"/>
              </a:rPr>
              <a:t>이메일 계정과  비밀번호를 이용해 회원가입 후,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4C4747"/>
                </a:solidFill>
                <a:latin typeface="Arial"/>
                <a:ea typeface="Arial"/>
                <a:cs typeface="Arial"/>
                <a:sym typeface="Arial"/>
              </a:rPr>
              <a:t>로그인하여 사용할 수 있다.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" name="Google Shape;117;p3"/>
          <p:cNvGrpSpPr/>
          <p:nvPr/>
        </p:nvGrpSpPr>
        <p:grpSpPr>
          <a:xfrm>
            <a:off x="4265496" y="1380951"/>
            <a:ext cx="5607652" cy="369332"/>
            <a:chOff x="5479172" y="1925275"/>
            <a:chExt cx="5607652" cy="369332"/>
          </a:xfrm>
        </p:grpSpPr>
        <p:sp>
          <p:nvSpPr>
            <p:cNvPr id="118" name="Google Shape;118;p3"/>
            <p:cNvSpPr txBox="1"/>
            <p:nvPr/>
          </p:nvSpPr>
          <p:spPr>
            <a:xfrm>
              <a:off x="5722494" y="1925275"/>
              <a:ext cx="536433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4C4747"/>
                  </a:solidFill>
                  <a:latin typeface="Arial"/>
                  <a:ea typeface="Arial"/>
                  <a:cs typeface="Arial"/>
                  <a:sym typeface="Arial"/>
                </a:rPr>
                <a:t>로그인과 회원가입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9" name="Google Shape;119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479172" y="2051709"/>
              <a:ext cx="93670" cy="936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0" name="Google Shape;120;p3"/>
          <p:cNvSpPr txBox="1"/>
          <p:nvPr/>
        </p:nvSpPr>
        <p:spPr>
          <a:xfrm>
            <a:off x="4508818" y="2939036"/>
            <a:ext cx="600523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4C4747"/>
              </a:buClr>
              <a:buSzPts val="1400"/>
              <a:buFont typeface="Arial"/>
              <a:buChar char="-"/>
            </a:pPr>
            <a:r>
              <a:rPr lang="ko-KR" sz="1400">
                <a:solidFill>
                  <a:srgbClr val="4C4747"/>
                </a:solidFill>
                <a:latin typeface="Arial"/>
                <a:ea typeface="Arial"/>
                <a:cs typeface="Arial"/>
                <a:sym typeface="Arial"/>
              </a:rPr>
              <a:t>건강진단: 질문지를 통해 사용자에게 어떤 건강 고민이 있는지 입력 받는다.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4C4747"/>
              </a:buClr>
              <a:buSzPts val="1400"/>
              <a:buFont typeface="Arial"/>
              <a:buChar char="-"/>
            </a:pPr>
            <a:r>
              <a:rPr lang="ko-KR" sz="1400">
                <a:solidFill>
                  <a:srgbClr val="4C4747"/>
                </a:solidFill>
                <a:latin typeface="Arial"/>
                <a:ea typeface="Arial"/>
                <a:cs typeface="Arial"/>
                <a:sym typeface="Arial"/>
              </a:rPr>
              <a:t>영양제 추천:  건강진단을 기반으로 사용자에게 맞는 영양제를 추천한다.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" name="Google Shape;121;p3"/>
          <p:cNvGrpSpPr/>
          <p:nvPr/>
        </p:nvGrpSpPr>
        <p:grpSpPr>
          <a:xfrm>
            <a:off x="4265496" y="2532926"/>
            <a:ext cx="5607652" cy="369332"/>
            <a:chOff x="5479172" y="3342358"/>
            <a:chExt cx="5607652" cy="369332"/>
          </a:xfrm>
        </p:grpSpPr>
        <p:sp>
          <p:nvSpPr>
            <p:cNvPr id="122" name="Google Shape;122;p3"/>
            <p:cNvSpPr txBox="1"/>
            <p:nvPr/>
          </p:nvSpPr>
          <p:spPr>
            <a:xfrm>
              <a:off x="5722494" y="3342358"/>
              <a:ext cx="536433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4C4747"/>
                  </a:solidFill>
                  <a:latin typeface="Arial"/>
                  <a:ea typeface="Arial"/>
                  <a:cs typeface="Arial"/>
                  <a:sym typeface="Arial"/>
                </a:rPr>
                <a:t>자가진단과 영양제 추천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3" name="Google Shape;123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479172" y="3468792"/>
              <a:ext cx="93670" cy="936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4" name="Google Shape;124;p3"/>
          <p:cNvGrpSpPr/>
          <p:nvPr/>
        </p:nvGrpSpPr>
        <p:grpSpPr>
          <a:xfrm>
            <a:off x="4265496" y="3883160"/>
            <a:ext cx="5607652" cy="369332"/>
            <a:chOff x="5479172" y="4692592"/>
            <a:chExt cx="5607652" cy="369332"/>
          </a:xfrm>
        </p:grpSpPr>
        <p:sp>
          <p:nvSpPr>
            <p:cNvPr id="125" name="Google Shape;125;p3"/>
            <p:cNvSpPr txBox="1"/>
            <p:nvPr/>
          </p:nvSpPr>
          <p:spPr>
            <a:xfrm>
              <a:off x="5722494" y="4692592"/>
              <a:ext cx="536433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4C4747"/>
                  </a:solidFill>
                  <a:latin typeface="Arial"/>
                  <a:ea typeface="Arial"/>
                  <a:cs typeface="Arial"/>
                  <a:sym typeface="Arial"/>
                </a:rPr>
                <a:t>영양제 구매처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6" name="Google Shape;126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479172" y="4819025"/>
              <a:ext cx="93670" cy="936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7" name="Google Shape;127;p3"/>
          <p:cNvSpPr txBox="1"/>
          <p:nvPr/>
        </p:nvSpPr>
        <p:spPr>
          <a:xfrm>
            <a:off x="4668011" y="4356120"/>
            <a:ext cx="600523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4C4747"/>
              </a:buClr>
              <a:buSzPts val="1400"/>
              <a:buFont typeface="Arial"/>
              <a:buChar char="-"/>
            </a:pPr>
            <a:r>
              <a:rPr lang="ko-KR" sz="1400">
                <a:solidFill>
                  <a:srgbClr val="4C4747"/>
                </a:solidFill>
                <a:latin typeface="Arial"/>
                <a:ea typeface="Arial"/>
                <a:cs typeface="Arial"/>
                <a:sym typeface="Arial"/>
              </a:rPr>
              <a:t>오프라인 구매를 원하면 구글 맵을 통해 사용자의 위치를 기반으로 주변 약국 정보를 제공한다.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4C4747"/>
              </a:buClr>
              <a:buSzPts val="1400"/>
              <a:buFont typeface="Arial"/>
              <a:buChar char="-"/>
            </a:pPr>
            <a:r>
              <a:rPr lang="ko-KR" sz="1400">
                <a:solidFill>
                  <a:srgbClr val="4C4747"/>
                </a:solidFill>
                <a:latin typeface="Arial"/>
                <a:ea typeface="Arial"/>
                <a:cs typeface="Arial"/>
                <a:sym typeface="Arial"/>
              </a:rPr>
              <a:t>온라인 구매를 원하면  쿠팡 사이트의 영양제 구매처로 이동한다.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8" name="Google Shape;128;p3"/>
          <p:cNvGrpSpPr/>
          <p:nvPr/>
        </p:nvGrpSpPr>
        <p:grpSpPr>
          <a:xfrm>
            <a:off x="4265496" y="5320928"/>
            <a:ext cx="5607652" cy="369332"/>
            <a:chOff x="5479172" y="3342358"/>
            <a:chExt cx="5607652" cy="369332"/>
          </a:xfrm>
        </p:grpSpPr>
        <p:sp>
          <p:nvSpPr>
            <p:cNvPr id="129" name="Google Shape;129;p3"/>
            <p:cNvSpPr txBox="1"/>
            <p:nvPr/>
          </p:nvSpPr>
          <p:spPr>
            <a:xfrm>
              <a:off x="5722494" y="3342358"/>
              <a:ext cx="536433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4C4747"/>
                  </a:solidFill>
                  <a:latin typeface="Arial"/>
                  <a:ea typeface="Arial"/>
                  <a:cs typeface="Arial"/>
                  <a:sym typeface="Arial"/>
                </a:rPr>
                <a:t>영양제 복용 알림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0" name="Google Shape;130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479172" y="3468792"/>
              <a:ext cx="93670" cy="936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1" name="Google Shape;131;p3"/>
          <p:cNvSpPr txBox="1"/>
          <p:nvPr/>
        </p:nvSpPr>
        <p:spPr>
          <a:xfrm>
            <a:off x="4508818" y="5879148"/>
            <a:ext cx="603384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4C4747"/>
                </a:solidFill>
                <a:latin typeface="Arial"/>
                <a:ea typeface="Arial"/>
                <a:cs typeface="Arial"/>
                <a:sym typeface="Arial"/>
              </a:rPr>
              <a:t>사용자가 복용 중인 영양제를 섭취해야 할 때를 알려준다.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" name="Google Shape;132;p3"/>
          <p:cNvGrpSpPr/>
          <p:nvPr/>
        </p:nvGrpSpPr>
        <p:grpSpPr>
          <a:xfrm>
            <a:off x="4265496" y="6379225"/>
            <a:ext cx="5607652" cy="369332"/>
            <a:chOff x="5479172" y="3342358"/>
            <a:chExt cx="5607652" cy="369332"/>
          </a:xfrm>
        </p:grpSpPr>
        <p:sp>
          <p:nvSpPr>
            <p:cNvPr id="133" name="Google Shape;133;p3"/>
            <p:cNvSpPr txBox="1"/>
            <p:nvPr/>
          </p:nvSpPr>
          <p:spPr>
            <a:xfrm>
              <a:off x="5722494" y="3342358"/>
              <a:ext cx="536433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4C4747"/>
                  </a:solidFill>
                  <a:latin typeface="Arial"/>
                  <a:ea typeface="Arial"/>
                  <a:cs typeface="Arial"/>
                  <a:sym typeface="Arial"/>
                </a:rPr>
                <a:t>건강진단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4" name="Google Shape;134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479172" y="3468792"/>
              <a:ext cx="93670" cy="936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5" name="Google Shape;135;p3"/>
          <p:cNvSpPr txBox="1"/>
          <p:nvPr/>
        </p:nvSpPr>
        <p:spPr>
          <a:xfrm>
            <a:off x="4508818" y="6937445"/>
            <a:ext cx="603384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4C4747"/>
                </a:solidFill>
                <a:latin typeface="Arial"/>
                <a:ea typeface="Arial"/>
                <a:cs typeface="Arial"/>
                <a:sym typeface="Arial"/>
              </a:rPr>
              <a:t>질문지를 통해 현재 자신의 건강을 진단한다.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20287" y="1190625"/>
            <a:ext cx="837973" cy="11228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4"/>
          <p:cNvSpPr txBox="1"/>
          <p:nvPr/>
        </p:nvSpPr>
        <p:spPr>
          <a:xfrm>
            <a:off x="537375" y="160434"/>
            <a:ext cx="9229725" cy="21026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7900">
                <a:solidFill>
                  <a:srgbClr val="4C50BB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911488" y="3491037"/>
            <a:ext cx="1297347" cy="13012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900">
                <a:solidFill>
                  <a:srgbClr val="4C50BB"/>
                </a:solidFill>
                <a:latin typeface="Noto Sans"/>
                <a:ea typeface="Noto Sans"/>
                <a:cs typeface="Noto Sans"/>
                <a:sym typeface="Noto Sans"/>
              </a:rPr>
              <a:t>01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4"/>
          <p:cNvSpPr txBox="1"/>
          <p:nvPr/>
        </p:nvSpPr>
        <p:spPr>
          <a:xfrm>
            <a:off x="4311497" y="3491037"/>
            <a:ext cx="1297347" cy="13012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900">
                <a:solidFill>
                  <a:srgbClr val="4C4747"/>
                </a:solidFill>
                <a:latin typeface="Noto Sans"/>
                <a:ea typeface="Noto Sans"/>
                <a:cs typeface="Noto Sans"/>
                <a:sym typeface="Noto Sans"/>
              </a:rPr>
              <a:t>02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4"/>
          <p:cNvSpPr txBox="1"/>
          <p:nvPr/>
        </p:nvSpPr>
        <p:spPr>
          <a:xfrm>
            <a:off x="1742879" y="3764041"/>
            <a:ext cx="3272035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rgbClr val="4C4747"/>
                </a:solidFill>
                <a:latin typeface="Arial"/>
                <a:ea typeface="Arial"/>
                <a:cs typeface="Arial"/>
                <a:sym typeface="Arial"/>
              </a:rPr>
              <a:t>로그인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4"/>
          <p:cNvSpPr txBox="1"/>
          <p:nvPr/>
        </p:nvSpPr>
        <p:spPr>
          <a:xfrm>
            <a:off x="1742879" y="4124666"/>
            <a:ext cx="319067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4C4747"/>
                </a:solidFill>
                <a:latin typeface="Arial"/>
                <a:ea typeface="Arial"/>
                <a:cs typeface="Arial"/>
                <a:sym typeface="Arial"/>
              </a:rPr>
              <a:t>회원가입  </a:t>
            </a:r>
            <a:endParaRPr sz="1200">
              <a:solidFill>
                <a:srgbClr val="4C47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4C4747"/>
                </a:solidFill>
                <a:latin typeface="Arial"/>
                <a:ea typeface="Arial"/>
                <a:cs typeface="Arial"/>
                <a:sym typeface="Arial"/>
              </a:rPr>
              <a:t>자동로그인</a:t>
            </a:r>
            <a:endParaRPr sz="1200">
              <a:solidFill>
                <a:srgbClr val="4C47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4C4747"/>
                </a:solidFill>
                <a:latin typeface="Arial"/>
                <a:ea typeface="Arial"/>
                <a:cs typeface="Arial"/>
                <a:sym typeface="Arial"/>
              </a:rPr>
              <a:t>탈퇴</a:t>
            </a:r>
            <a:endParaRPr sz="1200">
              <a:solidFill>
                <a:srgbClr val="4C47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4C4747"/>
                </a:solidFill>
                <a:latin typeface="Arial"/>
                <a:ea typeface="Arial"/>
                <a:cs typeface="Arial"/>
                <a:sym typeface="Arial"/>
              </a:rPr>
              <a:t>비밀번호 재설정</a:t>
            </a:r>
            <a:endParaRPr sz="1200">
              <a:solidFill>
                <a:srgbClr val="4C47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5152238" y="3764041"/>
            <a:ext cx="3217754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rgbClr val="4C4747"/>
                </a:solidFill>
                <a:latin typeface="Arial"/>
                <a:ea typeface="Arial"/>
                <a:cs typeface="Arial"/>
                <a:sym typeface="Arial"/>
              </a:rPr>
              <a:t>홈 화면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72433" y="4762247"/>
            <a:ext cx="2287702" cy="2265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351052" y="198417"/>
            <a:ext cx="2502800" cy="2478523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4"/>
          <p:cNvSpPr txBox="1"/>
          <p:nvPr/>
        </p:nvSpPr>
        <p:spPr>
          <a:xfrm>
            <a:off x="5152238" y="4124666"/>
            <a:ext cx="318900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4C4747"/>
                </a:solidFill>
                <a:latin typeface="Arial"/>
                <a:ea typeface="Arial"/>
                <a:cs typeface="Arial"/>
                <a:sym typeface="Arial"/>
              </a:rPr>
              <a:t>건강 뉴스</a:t>
            </a:r>
            <a:endParaRPr sz="1200">
              <a:solidFill>
                <a:srgbClr val="4C47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4C4747"/>
                </a:solidFill>
                <a:latin typeface="Arial"/>
                <a:ea typeface="Arial"/>
                <a:cs typeface="Arial"/>
                <a:sym typeface="Arial"/>
              </a:rPr>
              <a:t>내 알람</a:t>
            </a:r>
            <a:endParaRPr sz="1200">
              <a:solidFill>
                <a:srgbClr val="4C47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4C4747"/>
                </a:solidFill>
                <a:latin typeface="Arial"/>
                <a:ea typeface="Arial"/>
                <a:cs typeface="Arial"/>
                <a:sym typeface="Arial"/>
              </a:rPr>
              <a:t>알람 추가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911488" y="4775892"/>
            <a:ext cx="1297347" cy="13012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900">
                <a:solidFill>
                  <a:srgbClr val="4C4747"/>
                </a:solidFill>
                <a:latin typeface="Noto Sans"/>
                <a:ea typeface="Noto Sans"/>
                <a:cs typeface="Noto Sans"/>
                <a:sym typeface="Noto Sans"/>
              </a:rPr>
              <a:t>03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11497" y="4775892"/>
            <a:ext cx="1297347" cy="13012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900">
                <a:solidFill>
                  <a:srgbClr val="4C50BB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1742879" y="5048897"/>
            <a:ext cx="3272035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rgbClr val="4C4747"/>
                </a:solidFill>
                <a:latin typeface="Arial"/>
                <a:ea typeface="Arial"/>
                <a:cs typeface="Arial"/>
                <a:sym typeface="Arial"/>
              </a:rPr>
              <a:t>영양제 추천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1742879" y="5409522"/>
            <a:ext cx="3189005" cy="677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4C4747"/>
                </a:solidFill>
                <a:latin typeface="Arial"/>
                <a:ea typeface="Arial"/>
                <a:cs typeface="Arial"/>
                <a:sym typeface="Arial"/>
              </a:rPr>
              <a:t>세부사항을 입력해주세요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4C4747"/>
                </a:solidFill>
                <a:latin typeface="Arial"/>
                <a:ea typeface="Arial"/>
                <a:cs typeface="Arial"/>
                <a:sym typeface="Arial"/>
              </a:rPr>
              <a:t>부제목을 입력해주세요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5152238" y="5048897"/>
            <a:ext cx="3217754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rgbClr val="4C4747"/>
                </a:solidFill>
                <a:latin typeface="Arial"/>
                <a:ea typeface="Arial"/>
                <a:cs typeface="Arial"/>
                <a:sym typeface="Arial"/>
              </a:rPr>
              <a:t>지도와 온라인 구매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5152238" y="5409522"/>
            <a:ext cx="318900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4C4747"/>
                </a:solidFill>
                <a:latin typeface="Arial"/>
                <a:ea typeface="Arial"/>
                <a:cs typeface="Arial"/>
                <a:sym typeface="Arial"/>
              </a:rPr>
              <a:t>지도로 근처의 약국 검색</a:t>
            </a:r>
            <a:endParaRPr sz="1200">
              <a:solidFill>
                <a:srgbClr val="4C47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추천받은 영양제 오프라인 구매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C50BB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35251" y="2856048"/>
            <a:ext cx="837973" cy="112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26155" y="20486"/>
            <a:ext cx="2609361" cy="25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2700000">
            <a:off x="-527033" y="4801853"/>
            <a:ext cx="2446565" cy="2446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3767" y="4257329"/>
            <a:ext cx="2019369" cy="199978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5"/>
          <p:cNvSpPr txBox="1"/>
          <p:nvPr/>
        </p:nvSpPr>
        <p:spPr>
          <a:xfrm>
            <a:off x="7387562" y="2352638"/>
            <a:ext cx="2321127" cy="23281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7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01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5"/>
          <p:cNvSpPr txBox="1"/>
          <p:nvPr/>
        </p:nvSpPr>
        <p:spPr>
          <a:xfrm>
            <a:off x="4613734" y="4077144"/>
            <a:ext cx="5231135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로그인 </a:t>
            </a:r>
            <a:endParaRPr sz="8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2151" y="-485775"/>
            <a:ext cx="2098717" cy="207836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6"/>
          <p:cNvSpPr txBox="1"/>
          <p:nvPr/>
        </p:nvSpPr>
        <p:spPr>
          <a:xfrm>
            <a:off x="7862887" y="1030490"/>
            <a:ext cx="2090508" cy="292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4C4747"/>
                </a:solidFill>
                <a:latin typeface="Arial"/>
                <a:ea typeface="Arial"/>
                <a:cs typeface="Arial"/>
                <a:sym typeface="Arial"/>
              </a:rPr>
              <a:t>로그인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6"/>
          <p:cNvSpPr txBox="1"/>
          <p:nvPr/>
        </p:nvSpPr>
        <p:spPr>
          <a:xfrm>
            <a:off x="5030318" y="3931911"/>
            <a:ext cx="1336341" cy="3800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핵심 단어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6"/>
          <p:cNvSpPr txBox="1"/>
          <p:nvPr/>
        </p:nvSpPr>
        <p:spPr>
          <a:xfrm>
            <a:off x="4654036" y="3665317"/>
            <a:ext cx="1712622" cy="3800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KEY WORD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6"/>
          <p:cNvSpPr txBox="1"/>
          <p:nvPr/>
        </p:nvSpPr>
        <p:spPr>
          <a:xfrm>
            <a:off x="7292929" y="3754874"/>
            <a:ext cx="1807524" cy="502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핵심 단어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6"/>
          <p:cNvSpPr txBox="1"/>
          <p:nvPr/>
        </p:nvSpPr>
        <p:spPr>
          <a:xfrm>
            <a:off x="6967190" y="3428637"/>
            <a:ext cx="2459002" cy="4726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KEY WORD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6"/>
          <p:cNvSpPr txBox="1"/>
          <p:nvPr/>
        </p:nvSpPr>
        <p:spPr>
          <a:xfrm>
            <a:off x="6879467" y="4168510"/>
            <a:ext cx="2634449" cy="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사진을 넣어도 좋습니다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6"/>
          <p:cNvSpPr txBox="1"/>
          <p:nvPr/>
        </p:nvSpPr>
        <p:spPr>
          <a:xfrm>
            <a:off x="9846322" y="919893"/>
            <a:ext cx="510864" cy="5018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4C4747"/>
                </a:solidFill>
                <a:latin typeface="Noto Sans"/>
                <a:ea typeface="Noto Sans"/>
                <a:cs typeface="Noto Sans"/>
                <a:sym typeface="Noto Sans"/>
              </a:rPr>
              <a:t>01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6"/>
          <p:cNvSpPr txBox="1"/>
          <p:nvPr/>
        </p:nvSpPr>
        <p:spPr>
          <a:xfrm>
            <a:off x="6871847" y="4835866"/>
            <a:ext cx="2638549" cy="567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 키워드에 대한 부가적인 설명을 입력해주세요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6"/>
          <p:cNvSpPr txBox="1"/>
          <p:nvPr/>
        </p:nvSpPr>
        <p:spPr>
          <a:xfrm>
            <a:off x="4888303" y="4479453"/>
            <a:ext cx="1466978" cy="528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 추가사항을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입력해주세요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0" name="Google Shape;180;p6"/>
          <p:cNvGrpSpPr/>
          <p:nvPr/>
        </p:nvGrpSpPr>
        <p:grpSpPr>
          <a:xfrm>
            <a:off x="221640" y="1205024"/>
            <a:ext cx="10235032" cy="5508853"/>
            <a:chOff x="942930" y="151702"/>
            <a:chExt cx="10235032" cy="5508853"/>
          </a:xfrm>
        </p:grpSpPr>
        <p:pic>
          <p:nvPicPr>
            <p:cNvPr id="181" name="Google Shape;181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42930" y="156227"/>
              <a:ext cx="3113519" cy="54815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015093" y="151702"/>
              <a:ext cx="3113519" cy="5481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" name="Google Shape;183;p6"/>
            <p:cNvSpPr txBox="1"/>
            <p:nvPr/>
          </p:nvSpPr>
          <p:spPr>
            <a:xfrm>
              <a:off x="8611489" y="1065442"/>
              <a:ext cx="219483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로그인 화면</a:t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-&gt; 로그인 버튼과 </a:t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회원가입 버튼으로 구성</a:t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6"/>
            <p:cNvSpPr txBox="1"/>
            <p:nvPr/>
          </p:nvSpPr>
          <p:spPr>
            <a:xfrm>
              <a:off x="8598410" y="2207435"/>
              <a:ext cx="2579552" cy="7848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회원가입 버튼을 누르면</a:t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회원가입 페이지로 토스트가</a:t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뜨면서 화면 전환</a:t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6"/>
            <p:cNvSpPr txBox="1"/>
            <p:nvPr/>
          </p:nvSpPr>
          <p:spPr>
            <a:xfrm>
              <a:off x="8606347" y="3338723"/>
              <a:ext cx="224292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회원가입 화면</a:t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회원가입할 이메일 입력,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비밀번호 설정</a:t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6"/>
            <p:cNvSpPr txBox="1"/>
            <p:nvPr/>
          </p:nvSpPr>
          <p:spPr>
            <a:xfrm>
              <a:off x="8584177" y="4420444"/>
              <a:ext cx="2387192" cy="553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비밀번호 재확인란을 통해</a:t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비밀번호를 이중 확인</a:t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6"/>
            <p:cNvSpPr txBox="1"/>
            <p:nvPr/>
          </p:nvSpPr>
          <p:spPr>
            <a:xfrm>
              <a:off x="8611489" y="5106557"/>
              <a:ext cx="2430474" cy="553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비밀번호 설정 조건을 버튼</a:t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아래에 나타내었다</a:t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88" name="Google Shape;188;p6"/>
            <p:cNvCxnSpPr/>
            <p:nvPr/>
          </p:nvCxnSpPr>
          <p:spPr>
            <a:xfrm>
              <a:off x="4056449" y="3981181"/>
              <a:ext cx="1128714" cy="0"/>
            </a:xfrm>
            <a:prstGeom prst="straightConnector1">
              <a:avLst/>
            </a:prstGeom>
            <a:noFill/>
            <a:ln cap="flat" cmpd="sng" w="15875">
              <a:solidFill>
                <a:srgbClr val="4A7DB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2151" y="-485775"/>
            <a:ext cx="2098717" cy="207836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7"/>
          <p:cNvSpPr txBox="1"/>
          <p:nvPr/>
        </p:nvSpPr>
        <p:spPr>
          <a:xfrm>
            <a:off x="7894936" y="1048026"/>
            <a:ext cx="2090508" cy="292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4C4747"/>
                </a:solidFill>
                <a:latin typeface="Arial"/>
                <a:ea typeface="Arial"/>
                <a:cs typeface="Arial"/>
                <a:sym typeface="Arial"/>
              </a:rPr>
              <a:t>로그인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7"/>
          <p:cNvSpPr txBox="1"/>
          <p:nvPr/>
        </p:nvSpPr>
        <p:spPr>
          <a:xfrm>
            <a:off x="5030318" y="3931911"/>
            <a:ext cx="1336341" cy="3800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핵심 단어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7"/>
          <p:cNvSpPr txBox="1"/>
          <p:nvPr/>
        </p:nvSpPr>
        <p:spPr>
          <a:xfrm>
            <a:off x="4654036" y="3665317"/>
            <a:ext cx="1712622" cy="3800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KEY WORD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7"/>
          <p:cNvSpPr txBox="1"/>
          <p:nvPr/>
        </p:nvSpPr>
        <p:spPr>
          <a:xfrm>
            <a:off x="7292929" y="3754874"/>
            <a:ext cx="1807524" cy="502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핵심 단어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7"/>
          <p:cNvSpPr txBox="1"/>
          <p:nvPr/>
        </p:nvSpPr>
        <p:spPr>
          <a:xfrm>
            <a:off x="6967190" y="3428637"/>
            <a:ext cx="2459002" cy="4726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KEY WORD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7"/>
          <p:cNvSpPr txBox="1"/>
          <p:nvPr/>
        </p:nvSpPr>
        <p:spPr>
          <a:xfrm>
            <a:off x="6879467" y="4168510"/>
            <a:ext cx="2634449" cy="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사진을 넣어도 좋습니다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7"/>
          <p:cNvSpPr txBox="1"/>
          <p:nvPr/>
        </p:nvSpPr>
        <p:spPr>
          <a:xfrm>
            <a:off x="9846322" y="919893"/>
            <a:ext cx="510864" cy="5018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4C4747"/>
                </a:solidFill>
                <a:latin typeface="Noto Sans"/>
                <a:ea typeface="Noto Sans"/>
                <a:cs typeface="Noto Sans"/>
                <a:sym typeface="Noto Sans"/>
              </a:rPr>
              <a:t>01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7"/>
          <p:cNvSpPr txBox="1"/>
          <p:nvPr/>
        </p:nvSpPr>
        <p:spPr>
          <a:xfrm>
            <a:off x="6871847" y="4835866"/>
            <a:ext cx="2638549" cy="567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 키워드에 대한 부가적인 설명을 입력해주세요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7"/>
          <p:cNvSpPr txBox="1"/>
          <p:nvPr/>
        </p:nvSpPr>
        <p:spPr>
          <a:xfrm>
            <a:off x="4888303" y="4479453"/>
            <a:ext cx="1466978" cy="528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 추가사항을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입력해주세요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3" name="Google Shape;203;p7"/>
          <p:cNvGrpSpPr/>
          <p:nvPr/>
        </p:nvGrpSpPr>
        <p:grpSpPr>
          <a:xfrm>
            <a:off x="97721" y="870358"/>
            <a:ext cx="10267403" cy="6210180"/>
            <a:chOff x="377824" y="-91667"/>
            <a:chExt cx="10267403" cy="6210180"/>
          </a:xfrm>
        </p:grpSpPr>
        <p:pic>
          <p:nvPicPr>
            <p:cNvPr id="204" name="Google Shape;204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7824" y="254000"/>
              <a:ext cx="2845364" cy="50094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7"/>
            <p:cNvSpPr txBox="1"/>
            <p:nvPr/>
          </p:nvSpPr>
          <p:spPr>
            <a:xfrm>
              <a:off x="380750" y="5371321"/>
              <a:ext cx="2238113" cy="747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회원가입 후 로그인하면 </a:t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메인화면으로 이동</a:t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텍스트이(가) 표시된 사진&#10;&#10;자동 생성된 설명" id="206" name="Google Shape;206;p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003354" y="-91667"/>
              <a:ext cx="3428032" cy="60352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7" name="Google Shape;207;p7"/>
            <p:cNvCxnSpPr/>
            <p:nvPr/>
          </p:nvCxnSpPr>
          <p:spPr>
            <a:xfrm>
              <a:off x="2961390" y="3349927"/>
              <a:ext cx="1216947" cy="0"/>
            </a:xfrm>
            <a:prstGeom prst="straightConnector1">
              <a:avLst/>
            </a:prstGeom>
            <a:noFill/>
            <a:ln cap="flat" cmpd="sng" w="15875">
              <a:solidFill>
                <a:srgbClr val="4A7DB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08" name="Google Shape;208;p7"/>
            <p:cNvSpPr txBox="1"/>
            <p:nvPr/>
          </p:nvSpPr>
          <p:spPr>
            <a:xfrm>
              <a:off x="7878355" y="309512"/>
              <a:ext cx="2387192" cy="1093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로그인이 되어있는 상태로</a:t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앱을 종료한다면</a:t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자동로그인이 실행된다</a:t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텍스트이(가) 표시된 사진&#10;&#10;자동 생성된 설명" id="209" name="Google Shape;209;p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978130" y="1387995"/>
              <a:ext cx="2667097" cy="46955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272" y="5292452"/>
            <a:ext cx="2294074" cy="2271822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8"/>
          <p:cNvSpPr txBox="1"/>
          <p:nvPr/>
        </p:nvSpPr>
        <p:spPr>
          <a:xfrm>
            <a:off x="9846322" y="919893"/>
            <a:ext cx="510864" cy="5018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4C4747"/>
                </a:solidFill>
                <a:latin typeface="Noto Sans"/>
                <a:ea typeface="Noto Sans"/>
                <a:cs typeface="Noto Sans"/>
                <a:sym typeface="Noto Sans"/>
              </a:rPr>
              <a:t>01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8"/>
          <p:cNvSpPr txBox="1"/>
          <p:nvPr/>
        </p:nvSpPr>
        <p:spPr>
          <a:xfrm>
            <a:off x="7776451" y="1041694"/>
            <a:ext cx="2090508" cy="292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4C4747"/>
                </a:solidFill>
                <a:latin typeface="Arial"/>
                <a:ea typeface="Arial"/>
                <a:cs typeface="Arial"/>
                <a:sym typeface="Arial"/>
              </a:rPr>
              <a:t>로그인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7" name="Google Shape;217;p8"/>
          <p:cNvGrpSpPr/>
          <p:nvPr/>
        </p:nvGrpSpPr>
        <p:grpSpPr>
          <a:xfrm>
            <a:off x="161138" y="433618"/>
            <a:ext cx="10381899" cy="6384946"/>
            <a:chOff x="369887" y="-13804"/>
            <a:chExt cx="10381899" cy="6384946"/>
          </a:xfrm>
        </p:grpSpPr>
        <p:pic>
          <p:nvPicPr>
            <p:cNvPr descr="텍스트이(가) 표시된 사진&#10;&#10;자동 생성된 설명" id="218" name="Google Shape;218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06400" y="1750188"/>
              <a:ext cx="2553524" cy="44956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705122" y="3593176"/>
              <a:ext cx="3629378" cy="275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522039" y="1875501"/>
              <a:ext cx="2553525" cy="449564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1" name="Google Shape;221;p8"/>
            <p:cNvCxnSpPr/>
            <p:nvPr/>
          </p:nvCxnSpPr>
          <p:spPr>
            <a:xfrm>
              <a:off x="2743924" y="4605984"/>
              <a:ext cx="1100137" cy="957263"/>
            </a:xfrm>
            <a:prstGeom prst="straightConnector1">
              <a:avLst/>
            </a:prstGeom>
            <a:noFill/>
            <a:ln cap="flat" cmpd="sng" w="15875">
              <a:solidFill>
                <a:srgbClr val="4A7DB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22" name="Google Shape;222;p8"/>
            <p:cNvSpPr txBox="1"/>
            <p:nvPr/>
          </p:nvSpPr>
          <p:spPr>
            <a:xfrm>
              <a:off x="369887" y="-13804"/>
              <a:ext cx="5499860" cy="17859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회원가입 화면의 ‘비밀번호 재설정’ 버튼을 누르면 </a:t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비밀번호 재설정 화면으로 이동</a:t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비밀번호 재설정할 이메일 주소를 입력한 후 ‘이메일</a:t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전송하기’ 버튼을 누른 후 이메일 발송 완료 토스트가 뜨면 메일함을 확인</a:t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8"/>
            <p:cNvSpPr/>
            <p:nvPr/>
          </p:nvSpPr>
          <p:spPr>
            <a:xfrm flipH="1" rot="10800000">
              <a:off x="6543674" y="985838"/>
              <a:ext cx="597620" cy="10131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6743700" y="2135506"/>
              <a:ext cx="473025" cy="10131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7322023" y="4465014"/>
              <a:ext cx="876301" cy="14097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6" name="Google Shape;226;p8"/>
            <p:cNvCxnSpPr/>
            <p:nvPr/>
          </p:nvCxnSpPr>
          <p:spPr>
            <a:xfrm>
              <a:off x="7643281" y="2723822"/>
              <a:ext cx="0" cy="1018080"/>
            </a:xfrm>
            <a:prstGeom prst="straightConnector1">
              <a:avLst/>
            </a:prstGeom>
            <a:noFill/>
            <a:ln cap="flat" cmpd="sng" w="15875">
              <a:solidFill>
                <a:srgbClr val="4A7DB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pic>
          <p:nvPicPr>
            <p:cNvPr id="227" name="Google Shape;227;p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415376" y="95440"/>
              <a:ext cx="5158496" cy="25946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8" name="Google Shape;228;p8"/>
            <p:cNvSpPr txBox="1"/>
            <p:nvPr/>
          </p:nvSpPr>
          <p:spPr>
            <a:xfrm>
              <a:off x="7932388" y="2202992"/>
              <a:ext cx="2819398" cy="14396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메일함을 확인하면 위와 같은 내용의 메일이 와 있다</a:t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링크를 클릭하면 비밀번호를 재설정할 수 있다</a:t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C50BB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35251" y="2856048"/>
            <a:ext cx="837973" cy="112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26155" y="20486"/>
            <a:ext cx="2609361" cy="25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2700000">
            <a:off x="-527033" y="4801853"/>
            <a:ext cx="2446565" cy="2446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3767" y="4257329"/>
            <a:ext cx="2019369" cy="199978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9"/>
          <p:cNvSpPr txBox="1"/>
          <p:nvPr/>
        </p:nvSpPr>
        <p:spPr>
          <a:xfrm>
            <a:off x="7387562" y="2352638"/>
            <a:ext cx="2321127" cy="143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700"/>
              <a:buFont typeface="Noto Sans"/>
              <a:buNone/>
            </a:pPr>
            <a:r>
              <a:rPr b="0" i="0" lang="ko-KR" sz="870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02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9"/>
          <p:cNvSpPr txBox="1"/>
          <p:nvPr/>
        </p:nvSpPr>
        <p:spPr>
          <a:xfrm>
            <a:off x="4613734" y="4077144"/>
            <a:ext cx="5231135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</a:pPr>
            <a:r>
              <a:rPr lang="ko-KR" sz="8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홈 화면</a:t>
            </a:r>
            <a:r>
              <a:rPr b="0" i="0" lang="ko-KR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8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2022-11-29T12:42:51Z</dcterms:created>
  <dc:creator>officegen</dc:creator>
</cp:coreProperties>
</file>